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974" r:id="rId2"/>
    <p:sldId id="953" r:id="rId3"/>
    <p:sldId id="329" r:id="rId4"/>
    <p:sldId id="671" r:id="rId5"/>
    <p:sldId id="316" r:id="rId6"/>
    <p:sldId id="672" r:id="rId7"/>
    <p:sldId id="921" r:id="rId8"/>
    <p:sldId id="918" r:id="rId9"/>
    <p:sldId id="926" r:id="rId10"/>
    <p:sldId id="673" r:id="rId11"/>
    <p:sldId id="319" r:id="rId12"/>
    <p:sldId id="328" r:id="rId13"/>
    <p:sldId id="326" r:id="rId14"/>
    <p:sldId id="318" r:id="rId15"/>
    <p:sldId id="317" r:id="rId16"/>
    <p:sldId id="312" r:id="rId17"/>
    <p:sldId id="313" r:id="rId18"/>
    <p:sldId id="314" r:id="rId19"/>
    <p:sldId id="302" r:id="rId20"/>
    <p:sldId id="949" r:id="rId21"/>
    <p:sldId id="268" r:id="rId22"/>
    <p:sldId id="315" r:id="rId23"/>
    <p:sldId id="327" r:id="rId24"/>
    <p:sldId id="262" r:id="rId25"/>
    <p:sldId id="300" r:id="rId26"/>
    <p:sldId id="303" r:id="rId27"/>
    <p:sldId id="298" r:id="rId28"/>
    <p:sldId id="333" r:id="rId29"/>
    <p:sldId id="310" r:id="rId30"/>
    <p:sldId id="320" r:id="rId31"/>
    <p:sldId id="948" r:id="rId32"/>
    <p:sldId id="965" r:id="rId33"/>
    <p:sldId id="263" r:id="rId34"/>
    <p:sldId id="966" r:id="rId35"/>
    <p:sldId id="971" r:id="rId36"/>
    <p:sldId id="972" r:id="rId37"/>
    <p:sldId id="304" r:id="rId38"/>
    <p:sldId id="261" r:id="rId39"/>
    <p:sldId id="970" r:id="rId40"/>
    <p:sldId id="947" r:id="rId41"/>
    <p:sldId id="330" r:id="rId42"/>
    <p:sldId id="946" r:id="rId43"/>
    <p:sldId id="959" r:id="rId44"/>
    <p:sldId id="960" r:id="rId45"/>
    <p:sldId id="961" r:id="rId46"/>
    <p:sldId id="962" r:id="rId47"/>
    <p:sldId id="950" r:id="rId48"/>
    <p:sldId id="973" r:id="rId49"/>
    <p:sldId id="332" r:id="rId50"/>
    <p:sldId id="334" r:id="rId51"/>
    <p:sldId id="335" r:id="rId52"/>
    <p:sldId id="336" r:id="rId53"/>
    <p:sldId id="337" r:id="rId54"/>
    <p:sldId id="963" r:id="rId55"/>
    <p:sldId id="952" r:id="rId56"/>
    <p:sldId id="964" r:id="rId57"/>
    <p:sldId id="341" r:id="rId58"/>
    <p:sldId id="343" r:id="rId59"/>
    <p:sldId id="362" r:id="rId60"/>
    <p:sldId id="670" r:id="rId6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ECA"/>
    <a:srgbClr val="45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C56E8-4924-48FA-BEDC-7A60DB1926F6}" v="1069" dt="2021-12-02T06:35:4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20A3-1F05-432C-8D54-F123DB0B3ACB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C2F47-0745-4AB4-BA5D-1CAB75AF9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47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8B5AEDB8-6147-4826-A0C4-923F6783A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F96415FB-9F53-482E-B7BE-DB14AD85A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ja-JP" i="1">
                <a:latin typeface="Arial" panose="020B0604020202020204" pitchFamily="34" charset="0"/>
              </a:rPr>
              <a:t>　　　　　　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6E32DB12-DAF9-4F12-9674-F434D5B49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40FC1ED-2754-4A0B-BA79-B55A305AB2B5}" type="slidenum">
              <a:rPr lang="ja-JP" altLang="ja-JP" smtClean="0">
                <a:latin typeface="Calibri" panose="020F0502020204030204" pitchFamily="34" charset="0"/>
                <a:ea typeface="ＭＳ Ｐゴシック" panose="020B0600070205080204" pitchFamily="50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ja-JP" altLang="ja-JP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116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ー 1">
            <a:extLst>
              <a:ext uri="{FF2B5EF4-FFF2-40B4-BE49-F238E27FC236}">
                <a16:creationId xmlns:a16="http://schemas.microsoft.com/office/drawing/2014/main" id="{C3608ABF-BC0C-4CD8-AA55-28E9F8AFE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ノート プレースホルダー 2">
            <a:extLst>
              <a:ext uri="{FF2B5EF4-FFF2-40B4-BE49-F238E27FC236}">
                <a16:creationId xmlns:a16="http://schemas.microsoft.com/office/drawing/2014/main" id="{ACE7C60B-8092-4AF6-9A77-820DFF690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>
                <a:latin typeface="Arial" panose="020B0604020202020204" pitchFamily="34" charset="0"/>
              </a:rPr>
              <a:t>48 </a:t>
            </a:r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58372" name="スライド番号プレースホルダー 3">
            <a:extLst>
              <a:ext uri="{FF2B5EF4-FFF2-40B4-BE49-F238E27FC236}">
                <a16:creationId xmlns:a16="http://schemas.microsoft.com/office/drawing/2014/main" id="{1460BA3D-5551-427F-B8E3-4E244FA28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D34E954-24DA-472E-88D3-64BE6323FBF0}" type="slidenum">
              <a:rPr lang="en-US" altLang="ja-JP" smtClean="0">
                <a:latin typeface="Calibri" panose="020F0502020204030204" pitchFamily="34" charset="0"/>
              </a:rPr>
              <a:pPr/>
              <a:t>59</a:t>
            </a:fld>
            <a:endParaRPr lang="en-US" altLang="ja-JP">
              <a:latin typeface="Calibri" panose="020F0502020204030204" pitchFamily="34" charset="0"/>
            </a:endParaRPr>
          </a:p>
        </p:txBody>
      </p:sp>
      <p:sp>
        <p:nvSpPr>
          <p:cNvPr id="58373" name="ヘッダー プレースホルダー 1">
            <a:extLst>
              <a:ext uri="{FF2B5EF4-FFF2-40B4-BE49-F238E27FC236}">
                <a16:creationId xmlns:a16="http://schemas.microsoft.com/office/drawing/2014/main" id="{97137425-76CB-4BFA-9B7F-AC48C6D357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latin typeface="Arial" panose="020B0604020202020204" pitchFamily="34" charset="0"/>
              </a:rPr>
              <a:t>ファシリテーター・ハンドブック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ー 1">
            <a:extLst>
              <a:ext uri="{FF2B5EF4-FFF2-40B4-BE49-F238E27FC236}">
                <a16:creationId xmlns:a16="http://schemas.microsoft.com/office/drawing/2014/main" id="{87EF119A-85CE-4DED-8ED3-099A1B7EA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ー 2">
            <a:extLst>
              <a:ext uri="{FF2B5EF4-FFF2-40B4-BE49-F238E27FC236}">
                <a16:creationId xmlns:a16="http://schemas.microsoft.com/office/drawing/2014/main" id="{4CEF6383-166A-47CB-8380-D1BA3079D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0420" name="ヘッダー プレースホルダー 3">
            <a:extLst>
              <a:ext uri="{FF2B5EF4-FFF2-40B4-BE49-F238E27FC236}">
                <a16:creationId xmlns:a16="http://schemas.microsoft.com/office/drawing/2014/main" id="{19AB88A9-D6E0-4D85-8AE1-22AACB56FE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latin typeface="Arial" panose="020B0604020202020204" pitchFamily="34" charset="0"/>
              </a:rPr>
              <a:t>ファシリテーター・ハンドブック</a:t>
            </a:r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60421" name="スライド番号プレースホルダー 4">
            <a:extLst>
              <a:ext uri="{FF2B5EF4-FFF2-40B4-BE49-F238E27FC236}">
                <a16:creationId xmlns:a16="http://schemas.microsoft.com/office/drawing/2014/main" id="{3AFE3603-45EE-45A1-B808-409182831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B90D382-76E4-499D-A4DC-309F2BE3465E}" type="slidenum">
              <a:rPr lang="en-US" altLang="ja-JP" smtClean="0">
                <a:latin typeface="Calibri" panose="020F0502020204030204" pitchFamily="34" charset="0"/>
              </a:rPr>
              <a:pPr/>
              <a:t>60</a:t>
            </a:fld>
            <a:endParaRPr lang="en-US" altLang="ja-JP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6E0CF-37F9-4D53-A5CE-2E27CC406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ECA996D-7694-4013-8C48-C89EF91AD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3D1CFC-06F5-434F-85DC-53894E80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3C65BD-DA2A-4E8D-B138-2A8088A4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F01858-E323-4761-8AB0-AB769A41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24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8625CE-3A78-4C04-B4B8-BD870CF3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E15EF0-B141-4BC7-9134-D67FE8D35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04B92B-F3F5-4F69-AA45-9677A201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7656FF-EB7A-4089-B435-2A830FD7B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61D924-8924-4996-858E-CEC7AB14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40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79673E-801C-4C90-B899-43430B308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E986A9-FD50-422D-A788-CE95C118D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B5B27-867E-42A0-9929-69792F1B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74320-8BCD-4323-9FAC-E771092D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0954ED-9D18-405A-A41C-810C9AD7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02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PT_back2_notext">
            <a:extLst>
              <a:ext uri="{FF2B5EF4-FFF2-40B4-BE49-F238E27FC236}">
                <a16:creationId xmlns:a16="http://schemas.microsoft.com/office/drawing/2014/main" id="{3C067DB7-E372-4FE7-9850-7AF7EF3180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21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75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B75E5D-E38E-44B2-953D-740DB736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618B4A-9BF9-430A-9C1F-A54DF7ED7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6903B1-D52D-4BB4-B405-6070F0E9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54C876-C510-41AF-81A3-149EB894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7C9C84-8E22-4D13-B11A-3AF0CBBC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35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D1C05E-5C69-4FEA-9A3B-070D0103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31CE48-752D-4BF8-8552-044D4C014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523BBC-4C9E-440A-9162-0CB904A1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465B0F-F10D-42B1-903F-A00DAA12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1D0B87-5A59-4191-BC65-E810ABF0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4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3B57A-7C71-47A4-B32B-F95FDFA0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8E78AD-D324-4145-8993-97CA89C3A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A86322-1BFA-47BB-984C-27BC0C512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67136F-C8BF-44B1-952B-13333671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D31684-7D56-4006-A188-B4AEBF41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8D7177-0B51-4C7E-ACBF-221E009A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77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BBB1DB-61EA-43F5-B2F2-474A7DB8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1E6070-F489-4979-8E7E-A74325AE3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4F8FF5-8137-4037-AAD3-638D77AF9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7B13D52-2475-47EB-87F1-C8CA20A43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8EDCE0-00E8-4994-923C-00BFB5C2E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872A8B-1FF8-43B3-A58B-38F72ACE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E796A78-9899-4150-BB39-9BD102CC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FBD69EF-77FD-423E-BA5D-25DD545E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72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2E9CD-8BB4-4747-80F1-88C18F06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3FCA967-41B4-4373-B70D-22812582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4C37FC-2EFE-4EEF-8557-90118F31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DBBF04-EC05-4FB2-A2B9-3F9F3ADC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57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6BCA952-0CA8-42E2-97B2-445FBF65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3E33029-827C-4FF8-B8B4-ABB85DAD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5D8BC6-6B54-47D8-B7CE-12E9FA67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34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73F79-17D4-4D4C-B1E9-685435B9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5B6601-BEB1-4198-B6D9-32265538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C4EA9E-FA31-4144-AC51-6D1BAFE4D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9CC6B0-0F74-4DE1-937D-0A1E1B6A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603C40-0CE0-4167-BC40-049E86FE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4F7151-7C38-479F-B60E-E7C0EA46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00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2F0D4E-1DB2-4811-AECE-8D98073D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BD5CDAB-6DDC-4D82-B29A-1B63B64B2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82352E-FA1E-4187-8334-E808D453F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9EDEDB-1323-4F55-9E46-1C45AE6D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71133A-8198-451B-8CBA-36A0554A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57FA6D-EF52-49F8-A0A2-82475B4F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34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5D522C4-96AC-4989-9F82-20E1D239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E13EBE-5713-4458-AF8A-30E993082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67F1E3-8ECC-494F-AE62-8152161E7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F87D-35A2-4560-ADEF-2916893CE2DA}" type="datetimeFigureOut">
              <a:rPr kumimoji="1" lang="ja-JP" altLang="en-US" smtClean="0"/>
              <a:t>2021/12/10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D7BDEB-1CFA-4C54-ABE5-0709C2217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62ABC4-B676-492F-981B-DA8CE2B1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9BD3-F466-410F-8396-DE6039C18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73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E0A947A-63FC-4BEC-A9AE-200EA3DC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138" y="1916111"/>
            <a:ext cx="9998707" cy="24479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6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6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ファシリテーター・ハンドブック</a:t>
            </a:r>
            <a:endParaRPr lang="en-US" altLang="ja-JP" sz="68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ja-JP" altLang="en-US" sz="6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6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en-US" altLang="ja-JP" sz="48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The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4900" b="1" dirty="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</a:t>
            </a:r>
            <a:r>
              <a:rPr lang="en-US" altLang="ja-JP" sz="49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otary </a:t>
            </a:r>
            <a:r>
              <a:rPr lang="en-US" altLang="ja-JP" sz="4900" b="1" dirty="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</a:t>
            </a:r>
            <a:r>
              <a:rPr lang="en-US" altLang="ja-JP" sz="49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eadership </a:t>
            </a:r>
            <a:r>
              <a:rPr lang="en-US" altLang="ja-JP" sz="4900" b="1" dirty="0">
                <a:solidFill>
                  <a:srgbClr val="FF66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</a:t>
            </a:r>
            <a:r>
              <a:rPr lang="en-US" altLang="ja-JP" sz="49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nstitute </a:t>
            </a:r>
            <a:br>
              <a:rPr lang="en-US" altLang="ja-JP" sz="3200" b="1" dirty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lang="en-US" altLang="ja-JP" sz="3200" b="1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171" name="Picture 4" descr="Facultyロゴ">
            <a:extLst>
              <a:ext uri="{FF2B5EF4-FFF2-40B4-BE49-F238E27FC236}">
                <a16:creationId xmlns:a16="http://schemas.microsoft.com/office/drawing/2014/main" id="{F588A4B6-7E25-4DE4-A9AD-7D33EB461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68" y="4221801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字幕 2">
            <a:extLst>
              <a:ext uri="{FF2B5EF4-FFF2-40B4-BE49-F238E27FC236}">
                <a16:creationId xmlns:a16="http://schemas.microsoft.com/office/drawing/2014/main" id="{5923906A-51B5-47F0-8ABB-226C6E5A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4941889"/>
            <a:ext cx="663733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spcBef>
                <a:spcPts val="1000"/>
              </a:spcBef>
              <a:buNone/>
            </a:pPr>
            <a:r>
              <a:rPr lang="en-US" altLang="ja-JP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日本支部ファシリテーター委員会</a:t>
            </a:r>
          </a:p>
          <a:p>
            <a:pPr>
              <a:spcBef>
                <a:spcPts val="1000"/>
              </a:spcBef>
              <a:buNone/>
            </a:pP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副委員長　　</a:t>
            </a:r>
            <a:r>
              <a:rPr lang="en-US" altLang="ja-JP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RID2830  </a:t>
            </a: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山崎淳一　</a:t>
            </a:r>
            <a:r>
              <a:rPr lang="en-US" altLang="ja-JP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endParaRPr lang="ja-JP" altLang="en-US" sz="32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plding hands : ãã¯ãã«ã¢ã¼ã">
            <a:extLst>
              <a:ext uri="{FF2B5EF4-FFF2-40B4-BE49-F238E27FC236}">
                <a16:creationId xmlns:a16="http://schemas.microsoft.com/office/drawing/2014/main" id="{0C296961-09FB-45E0-A648-2B278E272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2861" r="21584"/>
          <a:stretch/>
        </p:blipFill>
        <p:spPr bwMode="auto">
          <a:xfrm>
            <a:off x="68580" y="116632"/>
            <a:ext cx="12123420" cy="6857990"/>
          </a:xfrm>
          <a:prstGeom prst="rect">
            <a:avLst/>
          </a:prstGeom>
          <a:noFill/>
        </p:spPr>
      </p:pic>
      <p:sp>
        <p:nvSpPr>
          <p:cNvPr id="16387" name="タイトル 1">
            <a:extLst>
              <a:ext uri="{FF2B5EF4-FFF2-40B4-BE49-F238E27FC236}">
                <a16:creationId xmlns:a16="http://schemas.microsoft.com/office/drawing/2014/main" id="{3079234E-ADCB-4B9D-8825-89FD00E85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7350" y="119063"/>
            <a:ext cx="5456238" cy="1098550"/>
          </a:xfrm>
        </p:spPr>
        <p:txBody>
          <a:bodyPr/>
          <a:lstStyle/>
          <a:p>
            <a:r>
              <a:rPr lang="ja-JP" altLang="en-US" sz="6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Ｒ　Ｌ　Ｉ　と　は</a:t>
            </a:r>
          </a:p>
        </p:txBody>
      </p:sp>
      <p:sp>
        <p:nvSpPr>
          <p:cNvPr id="16388" name="縦書きテキスト プレースホルダー 2">
            <a:extLst>
              <a:ext uri="{FF2B5EF4-FFF2-40B4-BE49-F238E27FC236}">
                <a16:creationId xmlns:a16="http://schemas.microsoft.com/office/drawing/2014/main" id="{B54881B7-AA31-42C1-B9D4-FEC0F44B8C7C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3360" y="1538606"/>
            <a:ext cx="11833860" cy="5266054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ja-JP" altLang="en-US" sz="48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　草の根的な指導者養成プログラム</a:t>
            </a:r>
          </a:p>
          <a:p>
            <a:pPr marL="0" indent="0">
              <a:buNone/>
            </a:pPr>
            <a:r>
              <a:rPr lang="ja-JP" altLang="en-US" sz="48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1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</a:pPr>
            <a:r>
              <a:rPr lang="ja-JP" altLang="en-US" sz="4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　質の高いリーダーシップ研修を通して、</a:t>
            </a:r>
            <a:endParaRPr lang="en-US" altLang="ja-JP" sz="48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sz="4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  <a:r>
              <a:rPr lang="ja-JP" altLang="en-US" sz="48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ロータリークラブの活性化を目指す</a:t>
            </a:r>
          </a:p>
          <a:p>
            <a:pPr marL="0" indent="0">
              <a:buNone/>
            </a:pPr>
            <a:endParaRPr lang="ja-JP" altLang="en-US" sz="48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　参加型・双方向型の討議により、参加　</a:t>
            </a:r>
          </a:p>
          <a:p>
            <a:pPr marL="0" indent="0">
              <a:buNone/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者の理解を深め、モチベーションを高める　</a:t>
            </a:r>
          </a:p>
          <a:p>
            <a:pPr marL="0" indent="0" algn="ctr">
              <a:buNone/>
            </a:pPr>
            <a:endParaRPr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plding hands : ãã¯ãã«ã¢ã¼ã">
            <a:extLst>
              <a:ext uri="{FF2B5EF4-FFF2-40B4-BE49-F238E27FC236}">
                <a16:creationId xmlns:a16="http://schemas.microsoft.com/office/drawing/2014/main" id="{04BBF662-1E9A-4227-93E7-29C30304C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2861" r="21584"/>
          <a:stretch/>
        </p:blipFill>
        <p:spPr bwMode="auto">
          <a:xfrm>
            <a:off x="0" y="133462"/>
            <a:ext cx="11982567" cy="6857990"/>
          </a:xfrm>
          <a:prstGeom prst="rect">
            <a:avLst/>
          </a:prstGeom>
          <a:noFill/>
        </p:spPr>
      </p:pic>
      <p:sp>
        <p:nvSpPr>
          <p:cNvPr id="72707" name="タイトル 1">
            <a:extLst>
              <a:ext uri="{FF2B5EF4-FFF2-40B4-BE49-F238E27FC236}">
                <a16:creationId xmlns:a16="http://schemas.microsoft.com/office/drawing/2014/main" id="{C8FC3F9D-792E-44A2-8E49-2AFD90440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549275"/>
            <a:ext cx="7707312" cy="1320800"/>
          </a:xfrm>
        </p:spPr>
        <p:txBody>
          <a:bodyPr/>
          <a:lstStyle/>
          <a:p>
            <a:pPr algn="ctr"/>
            <a:r>
              <a:rPr lang="en-US" altLang="ja-JP" sz="60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60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の目指す成果</a:t>
            </a:r>
          </a:p>
        </p:txBody>
      </p:sp>
      <p:sp>
        <p:nvSpPr>
          <p:cNvPr id="15363" name="縦書きテキスト プレースホルダー 2">
            <a:extLst>
              <a:ext uri="{FF2B5EF4-FFF2-40B4-BE49-F238E27FC236}">
                <a16:creationId xmlns:a16="http://schemas.microsoft.com/office/drawing/2014/main" id="{4682701C-60B3-4A78-8A21-6EF946E98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14638" y="2109789"/>
            <a:ext cx="7740650" cy="936625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ja-JP" altLang="en-US" dirty="0"/>
              <a:t>　</a:t>
            </a:r>
          </a:p>
          <a:p>
            <a:pPr marL="0" indent="0">
              <a:buNone/>
              <a:defRPr/>
            </a:pPr>
            <a:r>
              <a:rPr lang="ja-JP" altLang="en-US" sz="77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ロータリアンとしての成長</a:t>
            </a:r>
            <a:r>
              <a:rPr lang="ja-JP" altLang="en-US" sz="4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endParaRPr lang="ja-JP" altLang="en-US" dirty="0"/>
          </a:p>
        </p:txBody>
      </p:sp>
      <p:sp>
        <p:nvSpPr>
          <p:cNvPr id="6" name="縦書きテキスト プレースホルダー 2">
            <a:extLst>
              <a:ext uri="{FF2B5EF4-FFF2-40B4-BE49-F238E27FC236}">
                <a16:creationId xmlns:a16="http://schemas.microsoft.com/office/drawing/2014/main" id="{43AF27AE-BEF9-4CA0-889E-11010FC8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644901"/>
            <a:ext cx="7740650" cy="936625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ja-JP" altLang="en-US" sz="1800">
                <a:solidFill>
                  <a:srgbClr val="0070C0"/>
                </a:solidFill>
                <a:latin typeface="Trebuchet MS" panose="020B0603020202020204" pitchFamily="34" charset="0"/>
              </a:rPr>
              <a:t>　   </a:t>
            </a:r>
            <a:r>
              <a:rPr lang="ja-JP" altLang="en-US" sz="4800" b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ロータリー観の確立</a:t>
            </a: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ja-JP" altLang="en-US" sz="480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endParaRPr lang="ja-JP" altLang="en-US" sz="180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縦書きテキスト プレースホルダー 2">
            <a:extLst>
              <a:ext uri="{FF2B5EF4-FFF2-40B4-BE49-F238E27FC236}">
                <a16:creationId xmlns:a16="http://schemas.microsoft.com/office/drawing/2014/main" id="{32EF4A10-7483-413F-8B51-8632244B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1" y="5289551"/>
            <a:ext cx="7883525" cy="9366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ja-JP" altLang="en-US" sz="1800" dirty="0">
                <a:solidFill>
                  <a:srgbClr val="404040"/>
                </a:solidFill>
                <a:latin typeface="Trebuchet MS" panose="020B0603020202020204" pitchFamily="34" charset="0"/>
              </a:rPr>
              <a:t>　</a:t>
            </a:r>
            <a:r>
              <a:rPr lang="ja-JP" altLang="en-US" sz="4800" dirty="0">
                <a:solidFill>
                  <a:schemeClr val="accent6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</a:t>
            </a:r>
            <a:r>
              <a:rPr lang="en-US" altLang="ja-JP" sz="4800" dirty="0">
                <a:solidFill>
                  <a:schemeClr val="accent6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4800" dirty="0">
                <a:solidFill>
                  <a:schemeClr val="accent6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地区・リーダーの育成</a:t>
            </a:r>
          </a:p>
          <a:p>
            <a:pPr>
              <a:lnSpc>
                <a:spcPct val="10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ja-JP" altLang="en-US" sz="4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endParaRPr lang="ja-JP" altLang="en-US" sz="18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星: 8 pt 1">
            <a:extLst>
              <a:ext uri="{FF2B5EF4-FFF2-40B4-BE49-F238E27FC236}">
                <a16:creationId xmlns:a16="http://schemas.microsoft.com/office/drawing/2014/main" id="{712A0320-2426-4BEC-B063-8E5DC5973750}"/>
              </a:ext>
            </a:extLst>
          </p:cNvPr>
          <p:cNvSpPr/>
          <p:nvPr/>
        </p:nvSpPr>
        <p:spPr>
          <a:xfrm>
            <a:off x="1565276" y="2019300"/>
            <a:ext cx="1217613" cy="1169988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dirty="0">
                <a:solidFill>
                  <a:srgbClr val="FF0000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❶</a:t>
            </a:r>
          </a:p>
        </p:txBody>
      </p:sp>
      <p:sp>
        <p:nvSpPr>
          <p:cNvPr id="9" name="星: 8 pt 8">
            <a:extLst>
              <a:ext uri="{FF2B5EF4-FFF2-40B4-BE49-F238E27FC236}">
                <a16:creationId xmlns:a16="http://schemas.microsoft.com/office/drawing/2014/main" id="{A49544C5-A5C7-45B5-9FFF-D0BD1F403DC4}"/>
              </a:ext>
            </a:extLst>
          </p:cNvPr>
          <p:cNvSpPr/>
          <p:nvPr/>
        </p:nvSpPr>
        <p:spPr>
          <a:xfrm>
            <a:off x="1504950" y="3549650"/>
            <a:ext cx="1219200" cy="1169988"/>
          </a:xfrm>
          <a:prstGeom prst="star8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dirty="0">
                <a:solidFill>
                  <a:srgbClr val="002060"/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❷</a:t>
            </a:r>
          </a:p>
        </p:txBody>
      </p:sp>
      <p:sp>
        <p:nvSpPr>
          <p:cNvPr id="10" name="星: 8 pt 9">
            <a:extLst>
              <a:ext uri="{FF2B5EF4-FFF2-40B4-BE49-F238E27FC236}">
                <a16:creationId xmlns:a16="http://schemas.microsoft.com/office/drawing/2014/main" id="{9C099AF5-5185-4BC9-AC45-8870DEFB76B9}"/>
              </a:ext>
            </a:extLst>
          </p:cNvPr>
          <p:cNvSpPr/>
          <p:nvPr/>
        </p:nvSpPr>
        <p:spPr>
          <a:xfrm>
            <a:off x="1504950" y="5184775"/>
            <a:ext cx="1219200" cy="116998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dirty="0">
                <a:solidFill>
                  <a:schemeClr val="accent6">
                    <a:lumMod val="50000"/>
                  </a:schemeClr>
                </a:solidFill>
                <a:latin typeface="HG行書体" panose="03000609000000000000" pitchFamily="65" charset="-128"/>
                <a:ea typeface="HG行書体" panose="03000609000000000000" pitchFamily="65" charset="-128"/>
              </a:rPr>
              <a:t>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plding hands : ãã¯ãã«ã¢ã¼ã">
            <a:extLst>
              <a:ext uri="{FF2B5EF4-FFF2-40B4-BE49-F238E27FC236}">
                <a16:creationId xmlns:a16="http://schemas.microsoft.com/office/drawing/2014/main" id="{22EFE11F-A47C-4B4E-AF03-9194577B3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2861" r="21584"/>
          <a:stretch/>
        </p:blipFill>
        <p:spPr bwMode="auto">
          <a:xfrm>
            <a:off x="0" y="-114523"/>
            <a:ext cx="12415857" cy="7105975"/>
          </a:xfrm>
          <a:prstGeom prst="rect">
            <a:avLst/>
          </a:prstGeom>
          <a:noFill/>
        </p:spPr>
      </p:pic>
      <p:pic>
        <p:nvPicPr>
          <p:cNvPr id="71682" name="図 3">
            <a:extLst>
              <a:ext uri="{FF2B5EF4-FFF2-40B4-BE49-F238E27FC236}">
                <a16:creationId xmlns:a16="http://schemas.microsoft.com/office/drawing/2014/main" id="{C1D363DD-C90C-4125-A249-E4AF01D6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9" y="-114523"/>
            <a:ext cx="1155192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2E8C58D-5761-45AA-97AD-FD16A9E15E53}"/>
              </a:ext>
            </a:extLst>
          </p:cNvPr>
          <p:cNvSpPr/>
          <p:nvPr/>
        </p:nvSpPr>
        <p:spPr>
          <a:xfrm>
            <a:off x="2674939" y="228601"/>
            <a:ext cx="6842125" cy="12239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5400" u="sng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人間の成長のステップ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313E337A-EB74-41D2-A8B7-2F1C2B86C490}"/>
              </a:ext>
            </a:extLst>
          </p:cNvPr>
          <p:cNvSpPr/>
          <p:nvPr/>
        </p:nvSpPr>
        <p:spPr>
          <a:xfrm rot="20619027">
            <a:off x="1095729" y="3883059"/>
            <a:ext cx="1903412" cy="1868487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学び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ABA5F37E-B7D2-41DC-B7E3-E5C32D71D7E4}"/>
              </a:ext>
            </a:extLst>
          </p:cNvPr>
          <p:cNvSpPr/>
          <p:nvPr/>
        </p:nvSpPr>
        <p:spPr>
          <a:xfrm rot="20619027">
            <a:off x="6298163" y="2288697"/>
            <a:ext cx="1803400" cy="1808162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伝え</a:t>
            </a:r>
          </a:p>
        </p:txBody>
      </p:sp>
      <p:sp>
        <p:nvSpPr>
          <p:cNvPr id="9" name="矢印: 五方向 8">
            <a:extLst>
              <a:ext uri="{FF2B5EF4-FFF2-40B4-BE49-F238E27FC236}">
                <a16:creationId xmlns:a16="http://schemas.microsoft.com/office/drawing/2014/main" id="{151C0608-6C21-483F-8748-4ACBC79E522D}"/>
              </a:ext>
            </a:extLst>
          </p:cNvPr>
          <p:cNvSpPr/>
          <p:nvPr/>
        </p:nvSpPr>
        <p:spPr>
          <a:xfrm rot="20619027">
            <a:off x="3643957" y="3070440"/>
            <a:ext cx="1863725" cy="179070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考え</a:t>
            </a:r>
          </a:p>
        </p:txBody>
      </p:sp>
      <p:sp>
        <p:nvSpPr>
          <p:cNvPr id="10" name="矢印: 五方向 9">
            <a:extLst>
              <a:ext uri="{FF2B5EF4-FFF2-40B4-BE49-F238E27FC236}">
                <a16:creationId xmlns:a16="http://schemas.microsoft.com/office/drawing/2014/main" id="{B927ADE9-3C01-462D-BFA3-29A755949F42}"/>
              </a:ext>
            </a:extLst>
          </p:cNvPr>
          <p:cNvSpPr/>
          <p:nvPr/>
        </p:nvSpPr>
        <p:spPr>
          <a:xfrm rot="20619027">
            <a:off x="8827906" y="1505185"/>
            <a:ext cx="1944687" cy="1801813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実践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438C056-A1CF-4EC2-AC29-4A52E868DA91}"/>
              </a:ext>
            </a:extLst>
          </p:cNvPr>
          <p:cNvSpPr/>
          <p:nvPr/>
        </p:nvSpPr>
        <p:spPr>
          <a:xfrm rot="20575531">
            <a:off x="-17432" y="2182375"/>
            <a:ext cx="8520896" cy="3834629"/>
          </a:xfrm>
          <a:prstGeom prst="ellipse">
            <a:avLst/>
          </a:prstGeom>
          <a:noFill/>
          <a:ln w="762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690" name="スライド番号プレースホルダー 1">
            <a:extLst>
              <a:ext uri="{FF2B5EF4-FFF2-40B4-BE49-F238E27FC236}">
                <a16:creationId xmlns:a16="http://schemas.microsoft.com/office/drawing/2014/main" id="{BBF064E3-3666-4E03-B3BC-540208E76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943475" y="6261101"/>
            <a:ext cx="946150" cy="550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9EBD9BD-FC53-4456-9430-FB61F39F347C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406F3BC-D0DF-4A45-83FA-C51566FA1AEB}"/>
              </a:ext>
            </a:extLst>
          </p:cNvPr>
          <p:cNvSpPr/>
          <p:nvPr/>
        </p:nvSpPr>
        <p:spPr>
          <a:xfrm>
            <a:off x="5713564" y="5916679"/>
            <a:ext cx="5800117" cy="9442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dirty="0">
                <a:highlight>
                  <a:srgbClr val="FF6699"/>
                </a:highligh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 </a:t>
            </a:r>
          </a:p>
          <a:p>
            <a:pPr algn="ctr">
              <a:defRPr/>
            </a:pPr>
            <a:r>
              <a:rPr lang="en-US" altLang="ja-JP" sz="4800" dirty="0">
                <a:highlight>
                  <a:srgbClr val="FF6699"/>
                </a:highligh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                                       </a:t>
            </a:r>
            <a:endParaRPr lang="ja-JP" altLang="en-US" sz="4800" dirty="0">
              <a:highlight>
                <a:srgbClr val="FF6699"/>
              </a:highlight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FCA447F-7897-458C-BFF6-881A0F71F877}"/>
              </a:ext>
            </a:extLst>
          </p:cNvPr>
          <p:cNvSpPr/>
          <p:nvPr/>
        </p:nvSpPr>
        <p:spPr>
          <a:xfrm>
            <a:off x="5261957" y="4331631"/>
            <a:ext cx="4937760" cy="708106"/>
          </a:xfrm>
          <a:prstGeom prst="roundRect">
            <a:avLst/>
          </a:prstGeom>
          <a:solidFill>
            <a:srgbClr val="DA2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ファシリテーション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C2570D3-195F-463E-88E0-67591A003E34}"/>
              </a:ext>
            </a:extLst>
          </p:cNvPr>
          <p:cNvSpPr/>
          <p:nvPr/>
        </p:nvSpPr>
        <p:spPr>
          <a:xfrm>
            <a:off x="5278583" y="5182799"/>
            <a:ext cx="4937760" cy="7081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   L   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>
            <a:extLst>
              <a:ext uri="{FF2B5EF4-FFF2-40B4-BE49-F238E27FC236}">
                <a16:creationId xmlns:a16="http://schemas.microsoft.com/office/drawing/2014/main" id="{B70CB7D3-10D2-49F2-80D7-E76BFB3A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3847"/>
          <a:stretch>
            <a:fillRect/>
          </a:stretch>
        </p:blipFill>
        <p:spPr bwMode="auto">
          <a:xfrm>
            <a:off x="0" y="-50007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8D4E604-7C27-4EAB-BE4B-02DE60E94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615" y="2608564"/>
            <a:ext cx="9557841" cy="1377742"/>
          </a:xfrm>
          <a:solidFill>
            <a:srgbClr val="00B0F0"/>
          </a:solidFill>
        </p:spPr>
        <p:txBody>
          <a:bodyPr rtlCol="0" anchor="ctr">
            <a:normAutofit fontScale="90000"/>
          </a:bodyPr>
          <a:lstStyle/>
          <a:p>
            <a:pPr algn="just">
              <a:defRPr/>
            </a:pPr>
            <a:r>
              <a:rPr lang="en-US" altLang="ja-JP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 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Ⅱ:</a:t>
            </a:r>
            <a:r>
              <a:rPr lang="en-US" altLang="ja-JP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ファシリテーションとは</a:t>
            </a:r>
          </a:p>
        </p:txBody>
      </p:sp>
      <p:sp>
        <p:nvSpPr>
          <p:cNvPr id="52228" name="スライド番号プレースホルダー 4">
            <a:extLst>
              <a:ext uri="{FF2B5EF4-FFF2-40B4-BE49-F238E27FC236}">
                <a16:creationId xmlns:a16="http://schemas.microsoft.com/office/drawing/2014/main" id="{3CB01F78-CAD8-4AFD-8E70-748F1523F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91401" y="6042026"/>
            <a:ext cx="1090613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4968424-915D-49CB-B28F-9FC42860C3E7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14D8DE0B-6E0A-4908-933C-FB649D99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44878"/>
            <a:ext cx="12236451" cy="70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タイトル 1">
            <a:extLst>
              <a:ext uri="{FF2B5EF4-FFF2-40B4-BE49-F238E27FC236}">
                <a16:creationId xmlns:a16="http://schemas.microsoft.com/office/drawing/2014/main" id="{AD1B2D7B-150B-4F40-B7AF-EB7BF93F9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694" y="188914"/>
            <a:ext cx="10462307" cy="2792411"/>
          </a:xfrm>
        </p:spPr>
        <p:txBody>
          <a:bodyPr>
            <a:normAutofit/>
          </a:bodyPr>
          <a:lstStyle/>
          <a:p>
            <a:r>
              <a:rPr lang="en-US" altLang="ja-JP" sz="66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66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の研修スタイルは</a:t>
            </a:r>
            <a:br>
              <a:rPr lang="en-US" altLang="ja-JP" sz="66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66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lang="ja-JP" altLang="en-US" sz="66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ファシリテーション</a:t>
            </a:r>
            <a:endParaRPr lang="ja-JP" altLang="en-US" sz="6000" u="sng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748" name="コンテンツ プレースホルダー 2">
            <a:extLst>
              <a:ext uri="{FF2B5EF4-FFF2-40B4-BE49-F238E27FC236}">
                <a16:creationId xmlns:a16="http://schemas.microsoft.com/office/drawing/2014/main" id="{E2B4CD23-60CB-49B1-86D2-1EB1411DD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11724" y="2654767"/>
            <a:ext cx="8518525" cy="410845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ja-JP" altLang="en-US" dirty="0"/>
              <a:t>　　　　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・・</a:t>
            </a:r>
          </a:p>
          <a:p>
            <a:pPr marL="0" indent="0">
              <a:buNone/>
            </a:pPr>
            <a:r>
              <a:rPr lang="ja-JP" altLang="en-US" sz="66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 講演型 　</a:t>
            </a:r>
            <a:r>
              <a:rPr lang="ja-JP" altLang="en-US" sz="48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  <a:p>
            <a:pPr marL="0" indent="0">
              <a:buNone/>
            </a:pPr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</a:t>
            </a:r>
            <a:r>
              <a:rPr lang="ja-JP" altLang="en-US" sz="44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でなく</a:t>
            </a:r>
          </a:p>
          <a:p>
            <a:pPr marL="0" indent="0">
              <a:buNone/>
            </a:pPr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　　　</a:t>
            </a:r>
            <a:r>
              <a:rPr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参加型</a:t>
            </a:r>
          </a:p>
        </p:txBody>
      </p:sp>
      <p:sp>
        <p:nvSpPr>
          <p:cNvPr id="31749" name="スライド番号プレースホルダー 1">
            <a:extLst>
              <a:ext uri="{FF2B5EF4-FFF2-40B4-BE49-F238E27FC236}">
                <a16:creationId xmlns:a16="http://schemas.microsoft.com/office/drawing/2014/main" id="{E27DC6EF-851A-455D-90CE-589C5D5A8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5C8A894-9B32-4614-BAD2-92D47F6268CD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1750" name="上下矢印 3">
            <a:extLst>
              <a:ext uri="{FF2B5EF4-FFF2-40B4-BE49-F238E27FC236}">
                <a16:creationId xmlns:a16="http://schemas.microsoft.com/office/drawing/2014/main" id="{B1983A5A-30FB-4B6E-BDF4-314C8EF9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019" y="4231178"/>
            <a:ext cx="733968" cy="1014153"/>
          </a:xfrm>
          <a:prstGeom prst="upDownArrow">
            <a:avLst>
              <a:gd name="adj1" fmla="val 50000"/>
              <a:gd name="adj2" fmla="val 50013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C4CCCBBA-45CB-4C02-A217-8C212959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3189"/>
            <a:ext cx="119761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BF3D5B34-506B-4271-8433-5341953BE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1341439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講義を聞く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45881A45-5FCB-4B0D-B0AD-AC524083F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2060576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rPr>
              <a:t>読む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907BF16C-E6BC-4CE9-84D5-46696B80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6" y="2781301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1800" b="1">
                <a:latin typeface="Arial" panose="020B0604020202020204" pitchFamily="34" charset="0"/>
                <a:ea typeface="ＭＳ Ｐゴシック" panose="020B0600070205080204" pitchFamily="50" charset="-128"/>
              </a:rPr>
              <a:t>見る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15ABFD1C-3139-43E0-9289-6A81B00C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3500439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rPr>
              <a:t>実演する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CDC8E561-5A09-4E25-8A85-0236356B0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0" y="4240213"/>
            <a:ext cx="2609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グループ討議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F3B7D1E5-5492-4986-A62E-9299EFC2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789" y="4930776"/>
            <a:ext cx="1296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000" b="1">
                <a:latin typeface="Arial" panose="020B0604020202020204" pitchFamily="34" charset="0"/>
                <a:ea typeface="ＭＳ Ｐゴシック" panose="020B0600070205080204" pitchFamily="50" charset="-128"/>
              </a:rPr>
              <a:t>練習する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359C4A05-3E94-4691-80FA-A5448BEF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4" y="5494994"/>
            <a:ext cx="2173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人に教える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591D0652-3E01-4473-A5B0-97EEC839E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213100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</a:rPr>
              <a:t>教育上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D72A248F-2940-49C3-A9E6-6D3BAE2F3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084763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400" b="1">
                <a:latin typeface="Arial" panose="020B0604020202020204" pitchFamily="34" charset="0"/>
                <a:ea typeface="ＭＳ Ｐゴシック" panose="020B0600070205080204" pitchFamily="50" charset="-128"/>
              </a:rPr>
              <a:t>指導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426AA28E-F7A2-476E-BE0B-0819C698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76250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3200" b="1" u="sng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学習ピラミッド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EECD9A21-32F3-4F4D-AB7B-C053C412B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089" y="195263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2000" b="1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平均維持率</a:t>
            </a:r>
          </a:p>
        </p:txBody>
      </p:sp>
      <p:sp>
        <p:nvSpPr>
          <p:cNvPr id="32782" name="正方形/長方形 1">
            <a:extLst>
              <a:ext uri="{FF2B5EF4-FFF2-40B4-BE49-F238E27FC236}">
                <a16:creationId xmlns:a16="http://schemas.microsoft.com/office/drawing/2014/main" id="{FA61138C-848A-474A-BA6A-C8D900C1E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338889"/>
            <a:ext cx="9124950" cy="477837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最も効率的に学び、それを維持する学習の仕方は？</a:t>
            </a:r>
          </a:p>
        </p:txBody>
      </p:sp>
      <p:sp>
        <p:nvSpPr>
          <p:cNvPr id="32783" name="スライド番号プレースホルダー 1">
            <a:extLst>
              <a:ext uri="{FF2B5EF4-FFF2-40B4-BE49-F238E27FC236}">
                <a16:creationId xmlns:a16="http://schemas.microsoft.com/office/drawing/2014/main" id="{2232D593-1BDF-4708-9BAB-5A23A4385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96451" y="6394451"/>
            <a:ext cx="87629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677D72C-E7BC-4AB2-AA06-5DC5C7C7650D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kumimoji="0" lang="en-US" altLang="ja-JP" sz="32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8907B5-041D-4D11-B63A-D31F782951D5}"/>
              </a:ext>
            </a:extLst>
          </p:cNvPr>
          <p:cNvSpPr/>
          <p:nvPr/>
        </p:nvSpPr>
        <p:spPr>
          <a:xfrm>
            <a:off x="10830113" y="1373449"/>
            <a:ext cx="1097280" cy="548640"/>
          </a:xfrm>
          <a:prstGeom prst="rect">
            <a:avLst/>
          </a:prstGeom>
          <a:gradFill>
            <a:gsLst>
              <a:gs pos="1000">
                <a:srgbClr val="BE5F1B">
                  <a:alpha val="5000"/>
                </a:srgbClr>
              </a:gs>
              <a:gs pos="25000">
                <a:srgbClr val="E6A650">
                  <a:alpha val="5000"/>
                </a:srgbClr>
              </a:gs>
              <a:gs pos="48000">
                <a:srgbClr val="BE5F1B">
                  <a:alpha val="5000"/>
                </a:srgbClr>
              </a:gs>
              <a:gs pos="69000">
                <a:srgbClr val="E6A650">
                  <a:alpha val="5000"/>
                </a:srgbClr>
              </a:gs>
              <a:gs pos="86000">
                <a:srgbClr val="BE5F1B">
                  <a:alpha val="5000"/>
                </a:srgbClr>
              </a:gs>
              <a:gs pos="100000">
                <a:srgbClr val="E6A650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BE5F1B"/>
                </a:gs>
                <a:gs pos="25000">
                  <a:srgbClr val="E6A650"/>
                </a:gs>
                <a:gs pos="48000">
                  <a:srgbClr val="BE5F1B"/>
                </a:gs>
                <a:gs pos="69000">
                  <a:srgbClr val="E6A650"/>
                </a:gs>
                <a:gs pos="86000">
                  <a:srgbClr val="BE5F1B"/>
                </a:gs>
                <a:gs pos="100000">
                  <a:srgbClr val="E6A650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gradFill>
                <a:gsLst>
                  <a:gs pos="1000">
                    <a:srgbClr val="BE5F1B"/>
                  </a:gs>
                  <a:gs pos="25000">
                    <a:srgbClr val="E6A650"/>
                  </a:gs>
                  <a:gs pos="48000">
                    <a:srgbClr val="BE5F1B"/>
                  </a:gs>
                  <a:gs pos="69000">
                    <a:srgbClr val="E6A650"/>
                  </a:gs>
                  <a:gs pos="86000">
                    <a:srgbClr val="BE5F1B"/>
                  </a:gs>
                  <a:gs pos="100000">
                    <a:srgbClr val="E6A650"/>
                  </a:gs>
                </a:gsLst>
              </a:gradFill>
            </a:endParaRP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B704D447-4F33-4A47-9096-F160836AF0DF}"/>
              </a:ext>
            </a:extLst>
          </p:cNvPr>
          <p:cNvSpPr/>
          <p:nvPr/>
        </p:nvSpPr>
        <p:spPr>
          <a:xfrm>
            <a:off x="10819838" y="5683568"/>
            <a:ext cx="1097280" cy="548640"/>
          </a:xfrm>
          <a:prstGeom prst="rect">
            <a:avLst/>
          </a:prstGeom>
          <a:gradFill>
            <a:gsLst>
              <a:gs pos="1000">
                <a:srgbClr val="BE5F1B">
                  <a:alpha val="5000"/>
                </a:srgbClr>
              </a:gs>
              <a:gs pos="25000">
                <a:srgbClr val="E6A650">
                  <a:alpha val="5000"/>
                </a:srgbClr>
              </a:gs>
              <a:gs pos="48000">
                <a:srgbClr val="BE5F1B">
                  <a:alpha val="5000"/>
                </a:srgbClr>
              </a:gs>
              <a:gs pos="69000">
                <a:srgbClr val="E6A650">
                  <a:alpha val="5000"/>
                </a:srgbClr>
              </a:gs>
              <a:gs pos="86000">
                <a:srgbClr val="BE5F1B">
                  <a:alpha val="5000"/>
                </a:srgbClr>
              </a:gs>
              <a:gs pos="100000">
                <a:srgbClr val="E6A650">
                  <a:alpha val="5000"/>
                </a:srgbClr>
              </a:gs>
            </a:gsLst>
          </a:gradFill>
          <a:ln w="72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gradFill>
                <a:gsLst>
                  <a:gs pos="1000">
                    <a:srgbClr val="BE5F1B"/>
                  </a:gs>
                  <a:gs pos="25000">
                    <a:srgbClr val="E6A650"/>
                  </a:gs>
                  <a:gs pos="48000">
                    <a:srgbClr val="BE5F1B"/>
                  </a:gs>
                  <a:gs pos="69000">
                    <a:srgbClr val="E6A650"/>
                  </a:gs>
                  <a:gs pos="86000">
                    <a:srgbClr val="BE5F1B"/>
                  </a:gs>
                  <a:gs pos="100000">
                    <a:srgbClr val="E6A650"/>
                  </a:gs>
                </a:gsLst>
              </a:gradFill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C6010988-2627-41F5-B426-94D423CFB8DA}"/>
              </a:ext>
            </a:extLst>
          </p:cNvPr>
          <p:cNvSpPr/>
          <p:nvPr/>
        </p:nvSpPr>
        <p:spPr>
          <a:xfrm>
            <a:off x="10819838" y="4240213"/>
            <a:ext cx="1097280" cy="548640"/>
          </a:xfrm>
          <a:prstGeom prst="rect">
            <a:avLst/>
          </a:prstGeom>
          <a:gradFill>
            <a:gsLst>
              <a:gs pos="1000">
                <a:srgbClr val="BE5F1B">
                  <a:alpha val="5000"/>
                </a:srgbClr>
              </a:gs>
              <a:gs pos="25000">
                <a:srgbClr val="E6A650">
                  <a:alpha val="5000"/>
                </a:srgbClr>
              </a:gs>
              <a:gs pos="48000">
                <a:srgbClr val="BE5F1B">
                  <a:alpha val="5000"/>
                </a:srgbClr>
              </a:gs>
              <a:gs pos="69000">
                <a:srgbClr val="E6A650">
                  <a:alpha val="5000"/>
                </a:srgbClr>
              </a:gs>
              <a:gs pos="86000">
                <a:srgbClr val="BE5F1B">
                  <a:alpha val="5000"/>
                </a:srgbClr>
              </a:gs>
              <a:gs pos="100000">
                <a:srgbClr val="E6A650">
                  <a:alpha val="5000"/>
                </a:srgbClr>
              </a:gs>
            </a:gsLst>
          </a:gradFill>
          <a:ln w="72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gradFill>
                <a:gsLst>
                  <a:gs pos="1000">
                    <a:srgbClr val="BE5F1B"/>
                  </a:gs>
                  <a:gs pos="25000">
                    <a:srgbClr val="E6A650"/>
                  </a:gs>
                  <a:gs pos="48000">
                    <a:srgbClr val="BE5F1B"/>
                  </a:gs>
                  <a:gs pos="69000">
                    <a:srgbClr val="E6A650"/>
                  </a:gs>
                  <a:gs pos="86000">
                    <a:srgbClr val="BE5F1B"/>
                  </a:gs>
                  <a:gs pos="100000">
                    <a:srgbClr val="E6A650"/>
                  </a:gs>
                </a:gsLst>
              </a:gra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図 6" descr="背景パターン&#10;&#10;自動的に生成された説明">
            <a:extLst>
              <a:ext uri="{FF2B5EF4-FFF2-40B4-BE49-F238E27FC236}">
                <a16:creationId xmlns:a16="http://schemas.microsoft.com/office/drawing/2014/main" id="{9E1DFCC9-7F2B-40A0-91E9-6E0A92C3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49213"/>
            <a:ext cx="1209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タイトル 1">
            <a:extLst>
              <a:ext uri="{FF2B5EF4-FFF2-40B4-BE49-F238E27FC236}">
                <a16:creationId xmlns:a16="http://schemas.microsoft.com/office/drawing/2014/main" id="{CC338B4F-537C-4CF9-8333-0051F7E5F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8812" y="320676"/>
            <a:ext cx="8435975" cy="1566863"/>
          </a:xfrm>
        </p:spPr>
        <p:txBody>
          <a:bodyPr/>
          <a:lstStyle/>
          <a:p>
            <a:r>
              <a:rPr lang="ja-JP" altLang="en-US" sz="48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日本のファシリテーションの現状</a:t>
            </a:r>
          </a:p>
        </p:txBody>
      </p:sp>
      <p:sp>
        <p:nvSpPr>
          <p:cNvPr id="34820" name="コンテンツ プレースホルダー 2">
            <a:extLst>
              <a:ext uri="{FF2B5EF4-FFF2-40B4-BE49-F238E27FC236}">
                <a16:creationId xmlns:a16="http://schemas.microsoft.com/office/drawing/2014/main" id="{C671FE53-E7FE-4762-8467-05AA7325F0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28811" y="1958182"/>
            <a:ext cx="8435975" cy="4525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ファシリテーションの概念が</a:t>
            </a: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定着している</a:t>
            </a:r>
          </a:p>
          <a:p>
            <a:pPr marL="0" indent="0">
              <a:buNone/>
            </a:pPr>
            <a:endParaRPr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会議効率化のノウハウとして紹介</a:t>
            </a:r>
          </a:p>
        </p:txBody>
      </p:sp>
      <p:sp>
        <p:nvSpPr>
          <p:cNvPr id="34821" name="スライド番号プレースホルダー 1">
            <a:extLst>
              <a:ext uri="{FF2B5EF4-FFF2-40B4-BE49-F238E27FC236}">
                <a16:creationId xmlns:a16="http://schemas.microsoft.com/office/drawing/2014/main" id="{5507164A-B468-480C-A81E-6E1832764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1ED7A09-5A68-4645-BC65-210DED5889CA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4822" name="正方形/長方形 1">
            <a:extLst>
              <a:ext uri="{FF2B5EF4-FFF2-40B4-BE49-F238E27FC236}">
                <a16:creationId xmlns:a16="http://schemas.microsoft.com/office/drawing/2014/main" id="{CA9268C6-FD6E-4E46-A1C8-B35D7D2B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1800228"/>
            <a:ext cx="4103687" cy="914400"/>
          </a:xfrm>
          <a:prstGeom prst="rect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アメリカ</a:t>
            </a:r>
          </a:p>
        </p:txBody>
      </p:sp>
      <p:sp>
        <p:nvSpPr>
          <p:cNvPr id="34823" name="正方形/長方形 4">
            <a:extLst>
              <a:ext uri="{FF2B5EF4-FFF2-40B4-BE49-F238E27FC236}">
                <a16:creationId xmlns:a16="http://schemas.microsoft.com/office/drawing/2014/main" id="{0ECDA461-F06F-4A48-A667-30C01964B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4398963"/>
            <a:ext cx="4105275" cy="9144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　　本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図 4" descr="背景パターン&#10;&#10;自動的に生成された説明">
            <a:extLst>
              <a:ext uri="{FF2B5EF4-FFF2-40B4-BE49-F238E27FC236}">
                <a16:creationId xmlns:a16="http://schemas.microsoft.com/office/drawing/2014/main" id="{9CAEF2AD-9EC7-4C44-85E2-9D84764E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2225"/>
            <a:ext cx="12249150" cy="681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スライド番号プレースホルダー 1">
            <a:extLst>
              <a:ext uri="{FF2B5EF4-FFF2-40B4-BE49-F238E27FC236}">
                <a16:creationId xmlns:a16="http://schemas.microsoft.com/office/drawing/2014/main" id="{5E5842CB-E68C-4B5C-A486-01EBDE4F9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147AB2B-7527-4421-91F2-FBF7BA2CD782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5844" name="タイトル 1">
            <a:extLst>
              <a:ext uri="{FF2B5EF4-FFF2-40B4-BE49-F238E27FC236}">
                <a16:creationId xmlns:a16="http://schemas.microsoft.com/office/drawing/2014/main" id="{B0077509-38CC-4E44-8714-CCE54BE362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70000" y="619125"/>
            <a:ext cx="10553700" cy="1143000"/>
          </a:xfrm>
        </p:spPr>
        <p:txBody>
          <a:bodyPr>
            <a:noAutofit/>
          </a:bodyPr>
          <a:lstStyle/>
          <a:p>
            <a:r>
              <a:rPr lang="ja-JP" altLang="en-US" sz="48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アメリカでのファシリテーションの歴史①</a:t>
            </a:r>
          </a:p>
        </p:txBody>
      </p:sp>
      <p:sp>
        <p:nvSpPr>
          <p:cNvPr id="15363" name="コンテンツ プレースホルダー 2">
            <a:extLst>
              <a:ext uri="{FF2B5EF4-FFF2-40B4-BE49-F238E27FC236}">
                <a16:creationId xmlns:a16="http://schemas.microsoft.com/office/drawing/2014/main" id="{82096960-BA56-41E9-9945-C5719391A10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38200" y="2115343"/>
            <a:ext cx="11582400" cy="482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ja-JP" altLang="en-US" sz="44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  <a:r>
              <a:rPr lang="en-US" altLang="ja-JP" sz="4800" dirty="0">
                <a:solidFill>
                  <a:schemeClr val="accent1">
                    <a:lumMod val="75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1960</a:t>
            </a:r>
            <a:r>
              <a:rPr lang="ja-JP" altLang="en-US" sz="4800" dirty="0">
                <a:solidFill>
                  <a:schemeClr val="accent1">
                    <a:lumMod val="75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年代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・グループ体験による学習技法として誕生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・コミュニティの問題を話し合う技法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　　　</a:t>
            </a:r>
            <a:r>
              <a:rPr lang="ja-JP" altLang="en-US" sz="4800" dirty="0">
                <a:solidFill>
                  <a:srgbClr val="7030A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ワークショップ</a:t>
            </a: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や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　　　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ファシリテーション</a:t>
            </a: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が体系化   　　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CBDB9260-0EBE-4F08-9305-193BB8F42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36525"/>
            <a:ext cx="12115801" cy="670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タイトル 1">
            <a:extLst>
              <a:ext uri="{FF2B5EF4-FFF2-40B4-BE49-F238E27FC236}">
                <a16:creationId xmlns:a16="http://schemas.microsoft.com/office/drawing/2014/main" id="{80F5E5CF-3D20-40E6-B4DC-7C811054F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7474" y="541340"/>
            <a:ext cx="10099675" cy="1143000"/>
          </a:xfrm>
        </p:spPr>
        <p:txBody>
          <a:bodyPr>
            <a:noAutofit/>
          </a:bodyPr>
          <a:lstStyle/>
          <a:p>
            <a:r>
              <a:rPr lang="ja-JP" altLang="en-US" sz="48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アメリカでのファシリテーションの歴史②</a:t>
            </a:r>
          </a:p>
        </p:txBody>
      </p:sp>
      <p:sp>
        <p:nvSpPr>
          <p:cNvPr id="12291" name="コンテンツ プレースホルダー 2">
            <a:extLst>
              <a:ext uri="{FF2B5EF4-FFF2-40B4-BE49-F238E27FC236}">
                <a16:creationId xmlns:a16="http://schemas.microsoft.com/office/drawing/2014/main" id="{4BCD9D11-C1A2-4EAE-83D6-73B3F2140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4100" y="1784350"/>
            <a:ext cx="11391901" cy="56451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ja-JP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</a:t>
            </a:r>
            <a:r>
              <a:rPr lang="en-US" altLang="ja-JP" sz="40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1970</a:t>
            </a:r>
            <a:r>
              <a:rPr lang="ja-JP" altLang="en-US" sz="4000" dirty="0">
                <a:solidFill>
                  <a:schemeClr val="accent1">
                    <a:lumMod val="7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年代頃　</a:t>
            </a: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ビジネス分野に応用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・会議を効率的に進める方法として開発、</a:t>
            </a: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</a:t>
            </a:r>
            <a:r>
              <a:rPr lang="ja-JP" altLang="en-US" sz="4000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・さらに現場主導型の業務改革法に応用</a:t>
            </a:r>
          </a:p>
          <a:p>
            <a:pPr marL="0" indent="0">
              <a:buNone/>
              <a:defRPr/>
            </a:pPr>
            <a:endParaRPr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　専門技能として認知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　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重要な会議にファシリテーター配置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　</a:t>
            </a:r>
            <a:r>
              <a:rPr lang="ja-JP" altLang="en-US" sz="4000" dirty="0">
                <a:solidFill>
                  <a:srgbClr val="7030A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支援型リーダーの在り方に関心　</a:t>
            </a: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</a:t>
            </a:r>
          </a:p>
        </p:txBody>
      </p:sp>
      <p:sp>
        <p:nvSpPr>
          <p:cNvPr id="36869" name="スライド番号プレースホルダー 1">
            <a:extLst>
              <a:ext uri="{FF2B5EF4-FFF2-40B4-BE49-F238E27FC236}">
                <a16:creationId xmlns:a16="http://schemas.microsoft.com/office/drawing/2014/main" id="{60D3614C-FB64-45B3-98F2-F1482941E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9C1A5FD-F602-471D-A1AD-5C016BCA42DD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6870" name="矢印: 右 1">
            <a:extLst>
              <a:ext uri="{FF2B5EF4-FFF2-40B4-BE49-F238E27FC236}">
                <a16:creationId xmlns:a16="http://schemas.microsoft.com/office/drawing/2014/main" id="{40B6E78D-ECD7-4957-B478-D4EF8D01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4743454"/>
            <a:ext cx="977900" cy="485775"/>
          </a:xfrm>
          <a:prstGeom prst="rightArrow">
            <a:avLst>
              <a:gd name="adj1" fmla="val 50000"/>
              <a:gd name="adj2" fmla="val 4986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図 5" descr="背景パターン&#10;&#10;自動的に生成された説明">
            <a:extLst>
              <a:ext uri="{FF2B5EF4-FFF2-40B4-BE49-F238E27FC236}">
                <a16:creationId xmlns:a16="http://schemas.microsoft.com/office/drawing/2014/main" id="{1AE743D7-6A72-4E9E-AD84-01A3B417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2141201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タイトル 1">
            <a:extLst>
              <a:ext uri="{FF2B5EF4-FFF2-40B4-BE49-F238E27FC236}">
                <a16:creationId xmlns:a16="http://schemas.microsoft.com/office/drawing/2014/main" id="{8AC959B7-1A8F-4CB8-971D-601419BA2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71438"/>
            <a:ext cx="8229600" cy="1143001"/>
          </a:xfrm>
        </p:spPr>
        <p:txBody>
          <a:bodyPr/>
          <a:lstStyle/>
          <a:p>
            <a:r>
              <a:rPr lang="ja-JP" altLang="en-US" sz="40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問題解決と合意形成の在り方</a:t>
            </a:r>
          </a:p>
        </p:txBody>
      </p:sp>
      <p:sp>
        <p:nvSpPr>
          <p:cNvPr id="13315" name="コンテンツ プレースホルダー 2">
            <a:extLst>
              <a:ext uri="{FF2B5EF4-FFF2-40B4-BE49-F238E27FC236}">
                <a16:creationId xmlns:a16="http://schemas.microsoft.com/office/drawing/2014/main" id="{DF172213-C8F1-4DBD-BCD8-6CE21AA58F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981076"/>
            <a:ext cx="11544300" cy="587692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従来のリーダー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: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36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組織のトップがリーダーシップを発揮して問題解決、</a:t>
            </a:r>
            <a:endParaRPr lang="en-US" altLang="ja-JP" sz="3600" dirty="0">
              <a:solidFill>
                <a:srgbClr val="0070C0"/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36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つまりトップが決定し、命令をする。</a:t>
            </a:r>
          </a:p>
          <a:p>
            <a:pPr marL="0" indent="0">
              <a:buNone/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環境変化し複雑化した現代では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: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一人ひとりがなすべきことを考え、関係する人々を巻き込み、合意形成の上で、連携して組織を動かすべき。</a:t>
            </a: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</a:t>
            </a:r>
          </a:p>
          <a:p>
            <a:pPr marL="0" indent="0">
              <a:buNone/>
              <a:defRPr/>
            </a:pPr>
            <a:r>
              <a:rPr lang="ja-JP" altLang="en-US" b="1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　　　　　　</a:t>
            </a:r>
            <a:r>
              <a:rPr lang="ja-JP" altLang="en-US" sz="3600" b="1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その技術がファシリテーション</a:t>
            </a:r>
          </a:p>
          <a:p>
            <a:pPr marL="0" indent="0">
              <a:buNone/>
              <a:defRPr/>
            </a:pPr>
            <a:endParaRPr lang="ja-JP" altLang="en-US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3" name="スライド番号プレースホルダー 1">
            <a:extLst>
              <a:ext uri="{FF2B5EF4-FFF2-40B4-BE49-F238E27FC236}">
                <a16:creationId xmlns:a16="http://schemas.microsoft.com/office/drawing/2014/main" id="{6550C9A9-5B9B-4968-A19B-11F25959B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52151" y="6080126"/>
            <a:ext cx="7207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74D683-2612-4074-9EBB-32611A67BF14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kumimoji="0" lang="en-US" altLang="ja-JP" sz="32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7894" name="下矢印 3">
            <a:extLst>
              <a:ext uri="{FF2B5EF4-FFF2-40B4-BE49-F238E27FC236}">
                <a16:creationId xmlns:a16="http://schemas.microsoft.com/office/drawing/2014/main" id="{797C753F-9F63-4DE9-B8B8-287419A06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918" y="2851151"/>
            <a:ext cx="792163" cy="7921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>
            <a:extLst>
              <a:ext uri="{FF2B5EF4-FFF2-40B4-BE49-F238E27FC236}">
                <a16:creationId xmlns:a16="http://schemas.microsoft.com/office/drawing/2014/main" id="{C7FC1FE1-F36E-4252-9279-AFEEAD042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737" b="17367"/>
          <a:stretch/>
        </p:blipFill>
        <p:spPr bwMode="auto">
          <a:xfrm>
            <a:off x="1" y="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スライド番号プレースホルダー 4">
            <a:extLst>
              <a:ext uri="{FF2B5EF4-FFF2-40B4-BE49-F238E27FC236}">
                <a16:creationId xmlns:a16="http://schemas.microsoft.com/office/drawing/2014/main" id="{A5AD5976-E572-4824-9015-18A9F3C71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9525" y="6079514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2BD771C3-C0FC-448B-8F92-D60A9F6751E6}" type="slidenum">
              <a:rPr kumimoji="0" lang="en-US" altLang="ja-JP" sz="36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</a:t>
            </a:fld>
            <a:endParaRPr kumimoji="0" lang="en-US" altLang="ja-JP" sz="3600" dirty="0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77242C8B-5B34-42AC-B1AF-F2E4D7961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820" y="205317"/>
            <a:ext cx="9977441" cy="6769100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ja-JP" altLang="en-US" sz="3200" dirty="0">
                <a:solidFill>
                  <a:srgbClr val="0070C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目次</a:t>
            </a:r>
            <a:r>
              <a:rPr lang="en-US" altLang="ja-JP" sz="22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                                   </a:t>
            </a:r>
            <a:r>
              <a:rPr lang="ja-JP" altLang="en-US" sz="22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　　</a:t>
            </a:r>
            <a:r>
              <a:rPr lang="en-US" altLang="ja-JP" sz="22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lang="ja-JP" altLang="en-US" sz="2200" b="1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スライドナンバー</a:t>
            </a:r>
            <a:r>
              <a:rPr lang="en-US" altLang="ja-JP" sz="2200" b="1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  <a:br>
              <a:rPr lang="en-US" altLang="ja-JP" sz="2200" b="1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br>
              <a:rPr lang="ja-JP" altLang="en-US" sz="2200" b="1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32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Ⅰ      RLI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って何？ 　　　　　　　　　　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3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b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     Ⅱ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ファシリテーションとは　　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13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Ⅲ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ファシリテーターとは         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23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Ⅳ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標準的な進行スタイル         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32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Ⅴ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セッションの組立てとスキル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41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Ⅵ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身に着けたい効果的なスキル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49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Ⅶ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セッションでの具体的な留意事項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53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Ⅷ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非言語的コミュニケーション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57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Ⅸ</a:t>
            </a: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使いたいフレーズ　                         </a:t>
            </a:r>
            <a: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59</a:t>
            </a:r>
            <a:b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ja-JP" altLang="en-US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　</a:t>
            </a:r>
            <a:b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br>
              <a:rPr lang="en-US" altLang="ja-JP" sz="27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</a:br>
            <a:r>
              <a:rPr lang="en-US" altLang="ja-JP" sz="27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参考文献</a:t>
            </a:r>
            <a:r>
              <a:rPr lang="en-US" altLang="ja-JP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b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RI2020</a:t>
            </a: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年国際協議会「研修チームのための進行の手引き」</a:t>
            </a:r>
            <a:b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堀　公俊「ファシリテーター入門」</a:t>
            </a:r>
            <a:b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en-US" altLang="ja-JP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Insource</a:t>
            </a: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講座　「ファシリテーション」  その他</a:t>
            </a:r>
            <a:r>
              <a:rPr lang="en-US" altLang="ja-JP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7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1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2021/7</a:t>
            </a:r>
            <a:r>
              <a:rPr lang="ja-JP" altLang="en-US" sz="18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バージョン</a:t>
            </a:r>
            <a:br>
              <a:rPr lang="ja-JP" altLang="en-US" sz="27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2700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882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5" descr="背景パターン&#10;&#10;自動的に生成された説明">
            <a:extLst>
              <a:ext uri="{FF2B5EF4-FFF2-40B4-BE49-F238E27FC236}">
                <a16:creationId xmlns:a16="http://schemas.microsoft.com/office/drawing/2014/main" id="{B380E493-0470-4660-87B2-578DADD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2141201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E3B39B7-50DF-45AE-9DC4-B669202367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325438"/>
            <a:ext cx="7292975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ja-JP" altLang="en-US" sz="40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ja-JP" altLang="en-US" sz="5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ティーチングとコーチング</a:t>
            </a:r>
          </a:p>
        </p:txBody>
      </p:sp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981728A1-05F0-43DF-8136-DC859578D6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84688" y="1897064"/>
            <a:ext cx="6183312" cy="4084637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endParaRPr lang="ja-JP" altLang="en-US" sz="7200" b="1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buNone/>
              <a:defRPr/>
            </a:pPr>
            <a:r>
              <a:rPr lang="ja-JP" altLang="en-US" sz="10425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lang="ja-JP" altLang="en-US" sz="10425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" indent="0">
              <a:buNone/>
              <a:defRPr/>
            </a:pPr>
            <a:r>
              <a:rPr lang="ja-JP" altLang="en-US" sz="10425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</a:p>
          <a:p>
            <a:pPr>
              <a:buNone/>
              <a:defRPr/>
            </a:pPr>
            <a:endParaRPr lang="ja-JP" altLang="en-US" sz="10425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10425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8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</a:t>
            </a:r>
            <a:r>
              <a:rPr lang="ja-JP" altLang="en-US" sz="8400" b="1" dirty="0">
                <a:latin typeface="HGP創英角ｺﾞｼｯｸUB" pitchFamily="50" charset="-128"/>
                <a:ea typeface="HGP創英角ｺﾞｼｯｸUB" pitchFamily="50" charset="-128"/>
              </a:rPr>
              <a:t>　 　</a:t>
            </a:r>
          </a:p>
          <a:p>
            <a:pPr>
              <a:buNone/>
              <a:defRPr/>
            </a:pPr>
            <a:r>
              <a:rPr lang="ja-JP" altLang="en-US" sz="8400" b="1" dirty="0"/>
              <a:t>　　　　　    　　　　　　</a:t>
            </a:r>
            <a:r>
              <a:rPr lang="ja-JP" altLang="en-US" sz="8400" b="1" dirty="0">
                <a:solidFill>
                  <a:schemeClr val="tx2"/>
                </a:solidFill>
              </a:rPr>
              <a:t>　</a:t>
            </a:r>
            <a:endParaRPr lang="ja-JP" altLang="en-US" sz="8400" b="1" dirty="0">
              <a:solidFill>
                <a:srgbClr val="00B0F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2C3EE8-9EF8-45B8-A041-4F4F4345B3F3}"/>
              </a:ext>
            </a:extLst>
          </p:cNvPr>
          <p:cNvSpPr/>
          <p:nvPr/>
        </p:nvSpPr>
        <p:spPr>
          <a:xfrm>
            <a:off x="5556251" y="2403476"/>
            <a:ext cx="3833813" cy="1241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931F50A-A5E2-44CE-AE49-DAED0CA16537}"/>
              </a:ext>
            </a:extLst>
          </p:cNvPr>
          <p:cNvSpPr/>
          <p:nvPr/>
        </p:nvSpPr>
        <p:spPr>
          <a:xfrm>
            <a:off x="5394325" y="3860800"/>
            <a:ext cx="3887788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B75F14A-88A6-4467-A42A-531330D2CC12}"/>
              </a:ext>
            </a:extLst>
          </p:cNvPr>
          <p:cNvSpPr/>
          <p:nvPr/>
        </p:nvSpPr>
        <p:spPr>
          <a:xfrm>
            <a:off x="4295774" y="1565276"/>
            <a:ext cx="7648575" cy="1800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自分の知識や経験を教えることによる</a:t>
            </a:r>
          </a:p>
          <a:p>
            <a:pPr>
              <a:defRPr/>
            </a:pP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まったく知識や経験のない人には有効</a:t>
            </a:r>
          </a:p>
          <a:p>
            <a:pPr>
              <a:defRPr/>
            </a:pPr>
            <a:endParaRPr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7E759FFC-C722-4E05-83ED-C84544B3EC1D}"/>
              </a:ext>
            </a:extLst>
          </p:cNvPr>
          <p:cNvSpPr/>
          <p:nvPr/>
        </p:nvSpPr>
        <p:spPr>
          <a:xfrm>
            <a:off x="4278313" y="3644901"/>
            <a:ext cx="7666036" cy="2798763"/>
          </a:xfrm>
          <a:prstGeom prst="roundRect">
            <a:avLst/>
          </a:prstGeom>
          <a:solidFill>
            <a:srgbClr val="F2A6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</a:t>
            </a: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質問のやり取りから、</a:t>
            </a:r>
          </a:p>
          <a:p>
            <a:pPr>
              <a:defRPr/>
            </a:pP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　　相手の中にある答えを引き出す</a:t>
            </a:r>
          </a:p>
          <a:p>
            <a:pPr>
              <a:defRPr/>
            </a:pPr>
            <a:r>
              <a:rPr lang="ja-JP" alt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</a:p>
          <a:p>
            <a:pPr>
              <a:defRPr/>
            </a:pPr>
            <a:r>
              <a:rPr lang="ja-JP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相手自身の気づきによる成長</a:t>
            </a:r>
          </a:p>
          <a:p>
            <a:pPr>
              <a:defRPr/>
            </a:pPr>
            <a:r>
              <a:rPr lang="ja-JP" alt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</a:p>
          <a:p>
            <a:pPr>
              <a:defRPr/>
            </a:pP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自身の目標、長期的視点での行動</a:t>
            </a:r>
          </a:p>
          <a:p>
            <a:pPr>
              <a:defRPr/>
            </a:pPr>
            <a:r>
              <a:rPr lang="ja-JP" alt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</a:p>
        </p:txBody>
      </p:sp>
      <p:sp>
        <p:nvSpPr>
          <p:cNvPr id="4" name="スクロール: 横 3">
            <a:extLst>
              <a:ext uri="{FF2B5EF4-FFF2-40B4-BE49-F238E27FC236}">
                <a16:creationId xmlns:a16="http://schemas.microsoft.com/office/drawing/2014/main" id="{12CE5508-85AD-4240-A734-681EF5671DC8}"/>
              </a:ext>
            </a:extLst>
          </p:cNvPr>
          <p:cNvSpPr/>
          <p:nvPr/>
        </p:nvSpPr>
        <p:spPr>
          <a:xfrm>
            <a:off x="539750" y="1628775"/>
            <a:ext cx="3441700" cy="1309688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ティーチング</a:t>
            </a:r>
          </a:p>
        </p:txBody>
      </p:sp>
      <p:sp>
        <p:nvSpPr>
          <p:cNvPr id="11" name="スクロール: 横 10">
            <a:extLst>
              <a:ext uri="{FF2B5EF4-FFF2-40B4-BE49-F238E27FC236}">
                <a16:creationId xmlns:a16="http://schemas.microsoft.com/office/drawing/2014/main" id="{D0AA31DB-3336-41AA-8D33-CB5E1E5975EE}"/>
              </a:ext>
            </a:extLst>
          </p:cNvPr>
          <p:cNvSpPr/>
          <p:nvPr/>
        </p:nvSpPr>
        <p:spPr>
          <a:xfrm>
            <a:off x="539750" y="3573464"/>
            <a:ext cx="3468688" cy="130968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コーチング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5" descr="背景パターン&#10;&#10;自動的に生成された説明">
            <a:extLst>
              <a:ext uri="{FF2B5EF4-FFF2-40B4-BE49-F238E27FC236}">
                <a16:creationId xmlns:a16="http://schemas.microsoft.com/office/drawing/2014/main" id="{87B4B5B0-BC56-47B0-B9F2-7902F2A8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2141201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E3B39B7-50DF-45AE-9DC4-B669202367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7482" y="325438"/>
            <a:ext cx="9251577" cy="8572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ja-JP" altLang="en-US" sz="405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ja-JP" altLang="en-US" sz="5400" b="1" u="sng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コーチングとファシリテーション</a:t>
            </a:r>
          </a:p>
        </p:txBody>
      </p:sp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981728A1-05F0-43DF-8136-DC859578D6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84688" y="1897064"/>
            <a:ext cx="6183312" cy="4084637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endParaRPr lang="ja-JP" altLang="en-US" sz="7200" b="1" dirty="0">
              <a:solidFill>
                <a:srgbClr val="FF0000"/>
              </a:solidFill>
              <a:latin typeface="HGP明朝E" pitchFamily="18" charset="-128"/>
              <a:ea typeface="HGP明朝E" pitchFamily="18" charset="-128"/>
            </a:endParaRPr>
          </a:p>
          <a:p>
            <a:pPr>
              <a:buNone/>
              <a:defRPr/>
            </a:pPr>
            <a:r>
              <a:rPr lang="ja-JP" altLang="en-US" sz="10425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lang="ja-JP" altLang="en-US" sz="10425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" indent="0">
              <a:buNone/>
              <a:defRPr/>
            </a:pPr>
            <a:r>
              <a:rPr lang="ja-JP" altLang="en-US" sz="10425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</a:p>
          <a:p>
            <a:pPr>
              <a:buNone/>
              <a:defRPr/>
            </a:pPr>
            <a:endParaRPr lang="ja-JP" altLang="en-US" sz="10425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buNone/>
              <a:defRPr/>
            </a:pPr>
            <a:r>
              <a:rPr lang="ja-JP" altLang="en-US" sz="10425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ja-JP" altLang="en-US" sz="8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　</a:t>
            </a:r>
            <a:r>
              <a:rPr lang="ja-JP" altLang="en-US" sz="8400" b="1" dirty="0">
                <a:latin typeface="HGP創英角ｺﾞｼｯｸUB" pitchFamily="50" charset="-128"/>
                <a:ea typeface="HGP創英角ｺﾞｼｯｸUB" pitchFamily="50" charset="-128"/>
              </a:rPr>
              <a:t>　 　</a:t>
            </a:r>
          </a:p>
          <a:p>
            <a:pPr>
              <a:buNone/>
              <a:defRPr/>
            </a:pPr>
            <a:r>
              <a:rPr lang="ja-JP" altLang="en-US" sz="8400" b="1" dirty="0"/>
              <a:t>　　　　　    　　　　　　</a:t>
            </a:r>
            <a:r>
              <a:rPr lang="ja-JP" altLang="en-US" sz="8400" b="1" dirty="0">
                <a:solidFill>
                  <a:schemeClr val="tx2"/>
                </a:solidFill>
              </a:rPr>
              <a:t>　</a:t>
            </a:r>
            <a:endParaRPr lang="ja-JP" altLang="en-US" sz="8400" b="1" dirty="0">
              <a:solidFill>
                <a:srgbClr val="00B0F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2C3EE8-9EF8-45B8-A041-4F4F4345B3F3}"/>
              </a:ext>
            </a:extLst>
          </p:cNvPr>
          <p:cNvSpPr/>
          <p:nvPr/>
        </p:nvSpPr>
        <p:spPr>
          <a:xfrm>
            <a:off x="5556251" y="2403476"/>
            <a:ext cx="3833813" cy="1241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931F50A-A5E2-44CE-AE49-DAED0CA16537}"/>
              </a:ext>
            </a:extLst>
          </p:cNvPr>
          <p:cNvSpPr/>
          <p:nvPr/>
        </p:nvSpPr>
        <p:spPr>
          <a:xfrm>
            <a:off x="5394325" y="3860800"/>
            <a:ext cx="3887788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B75F14A-88A6-4467-A42A-531330D2CC12}"/>
              </a:ext>
            </a:extLst>
          </p:cNvPr>
          <p:cNvSpPr/>
          <p:nvPr/>
        </p:nvSpPr>
        <p:spPr>
          <a:xfrm>
            <a:off x="5169647" y="1565276"/>
            <a:ext cx="6774702" cy="1800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個人への働きかけ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(1</a:t>
            </a: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対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1)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コーチも当事者</a:t>
            </a:r>
          </a:p>
          <a:p>
            <a:pPr>
              <a:defRPr/>
            </a:pPr>
            <a:endParaRPr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クロール: 横 3">
            <a:extLst>
              <a:ext uri="{FF2B5EF4-FFF2-40B4-BE49-F238E27FC236}">
                <a16:creationId xmlns:a16="http://schemas.microsoft.com/office/drawing/2014/main" id="{12CE5508-85AD-4240-A734-681EF5671DC8}"/>
              </a:ext>
            </a:extLst>
          </p:cNvPr>
          <p:cNvSpPr/>
          <p:nvPr/>
        </p:nvSpPr>
        <p:spPr>
          <a:xfrm>
            <a:off x="539750" y="1628775"/>
            <a:ext cx="4313144" cy="130968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コーチング</a:t>
            </a:r>
          </a:p>
        </p:txBody>
      </p:sp>
      <p:sp>
        <p:nvSpPr>
          <p:cNvPr id="11" name="スクロール: 横 10">
            <a:extLst>
              <a:ext uri="{FF2B5EF4-FFF2-40B4-BE49-F238E27FC236}">
                <a16:creationId xmlns:a16="http://schemas.microsoft.com/office/drawing/2014/main" id="{D0AA31DB-3336-41AA-8D33-CB5E1E5975EE}"/>
              </a:ext>
            </a:extLst>
          </p:cNvPr>
          <p:cNvSpPr/>
          <p:nvPr/>
        </p:nvSpPr>
        <p:spPr>
          <a:xfrm>
            <a:off x="479985" y="3869344"/>
            <a:ext cx="4372909" cy="1309687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ファシリテーション</a:t>
            </a:r>
          </a:p>
        </p:txBody>
      </p:sp>
      <p:sp>
        <p:nvSpPr>
          <p:cNvPr id="12" name="角丸四角形 8">
            <a:extLst>
              <a:ext uri="{FF2B5EF4-FFF2-40B4-BE49-F238E27FC236}">
                <a16:creationId xmlns:a16="http://schemas.microsoft.com/office/drawing/2014/main" id="{C824B75F-1975-4B20-8941-81F45E3DECA2}"/>
              </a:ext>
            </a:extLst>
          </p:cNvPr>
          <p:cNvSpPr/>
          <p:nvPr/>
        </p:nvSpPr>
        <p:spPr>
          <a:xfrm>
            <a:off x="5169647" y="3989387"/>
            <a:ext cx="6774702" cy="1800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個人と組織への働きかけ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集団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●　ファシリテーターは中立な立場</a:t>
            </a:r>
          </a:p>
          <a:p>
            <a:pPr>
              <a:defRPr/>
            </a:pPr>
            <a:endParaRPr lang="ja-JP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5" descr="背景パターン&#10;&#10;自動的に生成された説明">
            <a:extLst>
              <a:ext uri="{FF2B5EF4-FFF2-40B4-BE49-F238E27FC236}">
                <a16:creationId xmlns:a16="http://schemas.microsoft.com/office/drawing/2014/main" id="{9B937E2D-456C-4AA6-B5C1-348DABEAD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12141201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タイトル 1">
            <a:extLst>
              <a:ext uri="{FF2B5EF4-FFF2-40B4-BE49-F238E27FC236}">
                <a16:creationId xmlns:a16="http://schemas.microsoft.com/office/drawing/2014/main" id="{D0E2ACCB-074E-4F1F-90C6-54315A981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6900" y="511175"/>
            <a:ext cx="7981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ファシリテーションの効果</a:t>
            </a:r>
          </a:p>
        </p:txBody>
      </p:sp>
      <p:sp>
        <p:nvSpPr>
          <p:cNvPr id="15363" name="コンテンツ プレースホルダー 2">
            <a:extLst>
              <a:ext uri="{FF2B5EF4-FFF2-40B4-BE49-F238E27FC236}">
                <a16:creationId xmlns:a16="http://schemas.microsoft.com/office/drawing/2014/main" id="{731EF4CE-A444-441A-8E5E-FD5A7BE75D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2937" y="1654897"/>
            <a:ext cx="8487613" cy="438713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ja-JP" altLang="en-US" sz="4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 </a:t>
            </a: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 「</a:t>
            </a:r>
            <a:r>
              <a:rPr lang="ja-JP" altLang="en-US" sz="5400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組織の活性化  </a:t>
            </a: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」</a:t>
            </a: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   「  </a:t>
            </a:r>
            <a:r>
              <a:rPr lang="ja-JP" altLang="en-US" sz="54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組織の変革  </a:t>
            </a: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」</a:t>
            </a: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   「  </a:t>
            </a:r>
            <a:r>
              <a:rPr lang="ja-JP" altLang="en-US" sz="5400" dirty="0">
                <a:solidFill>
                  <a:srgbClr val="9966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個人の成長  </a:t>
            </a: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」</a:t>
            </a: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   「  </a:t>
            </a:r>
            <a:r>
              <a:rPr lang="ja-JP" altLang="en-US" sz="5400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個人の行動の変化  </a:t>
            </a:r>
            <a:r>
              <a:rPr lang="ja-JP" altLang="en-US" sz="5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」</a:t>
            </a:r>
          </a:p>
        </p:txBody>
      </p:sp>
      <p:sp>
        <p:nvSpPr>
          <p:cNvPr id="19460" name="スライド番号プレースホルダー 1">
            <a:extLst>
              <a:ext uri="{FF2B5EF4-FFF2-40B4-BE49-F238E27FC236}">
                <a16:creationId xmlns:a16="http://schemas.microsoft.com/office/drawing/2014/main" id="{1FEBF58C-D47F-441D-B849-A6E9217EF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4425" y="6042026"/>
            <a:ext cx="1017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685AD-6898-47AA-BCF6-2A4DDACBDB39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753F3A34-43C2-40AE-BBB8-0C06F935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3847"/>
          <a:stretch>
            <a:fillRect/>
          </a:stretch>
        </p:blipFill>
        <p:spPr bwMode="auto">
          <a:xfrm>
            <a:off x="78537" y="30163"/>
            <a:ext cx="12113463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BFCB8D9-ABC9-4F38-929D-20F45D187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306" y="2492376"/>
            <a:ext cx="9753600" cy="1416236"/>
          </a:xfrm>
          <a:solidFill>
            <a:srgbClr val="00B0F0"/>
          </a:solidFill>
        </p:spPr>
        <p:txBody>
          <a:bodyPr rtlCol="0" anchor="ctr">
            <a:normAutofit/>
          </a:bodyPr>
          <a:lstStyle/>
          <a:p>
            <a:pPr algn="just">
              <a:defRPr/>
            </a:pP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Ⅲ.</a:t>
            </a:r>
            <a:r>
              <a:rPr lang="en-US" altLang="ja-JP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ファシリテーターとは</a:t>
            </a:r>
          </a:p>
        </p:txBody>
      </p:sp>
      <p:sp>
        <p:nvSpPr>
          <p:cNvPr id="21508" name="スライド番号プレースホルダー 4">
            <a:extLst>
              <a:ext uri="{FF2B5EF4-FFF2-40B4-BE49-F238E27FC236}">
                <a16:creationId xmlns:a16="http://schemas.microsoft.com/office/drawing/2014/main" id="{CF70E771-D443-45CB-A0E8-B4731CF18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4425" y="6042026"/>
            <a:ext cx="10175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37C0FF-7F47-416A-8BB0-059679B24DD3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65B87F2-BD25-4C15-8EF6-F6F125543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819"/>
            <a:ext cx="12244754" cy="7063638"/>
          </a:xfrm>
          <a:prstGeom prst="rect">
            <a:avLst/>
          </a:prstGeom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D3AF8A2A-7D0C-4CCB-BDFD-20258FB11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4700" y="641351"/>
            <a:ext cx="8210550" cy="1482725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他のリーダーとの違い</a:t>
            </a:r>
            <a:br>
              <a:rPr lang="ja-JP" altLang="en-US" sz="4800" dirty="0">
                <a:solidFill>
                  <a:srgbClr val="C00000"/>
                </a:solidFill>
              </a:rPr>
            </a:br>
            <a:endParaRPr lang="en-US" altLang="ja-JP" sz="4000" dirty="0">
              <a:solidFill>
                <a:srgbClr val="C00000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80D25A4-22F4-4F0E-8CD7-52B1E04922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1051" y="2060576"/>
            <a:ext cx="10067926" cy="3629025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ja-JP" altLang="en-US" sz="4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</a:t>
            </a:r>
            <a:r>
              <a:rPr lang="ja-JP" altLang="en-US" sz="5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  講演の演者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54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5400" dirty="0">
                <a:solidFill>
                  <a:srgbClr val="99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　活動のリーダー（推進者）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5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○　　会合の司会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●　　ファシリテーター</a:t>
            </a:r>
            <a:endParaRPr lang="en-US" altLang="ja-JP" sz="54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604" name="スライド番号プレースホルダー 1">
            <a:extLst>
              <a:ext uri="{FF2B5EF4-FFF2-40B4-BE49-F238E27FC236}">
                <a16:creationId xmlns:a16="http://schemas.microsoft.com/office/drawing/2014/main" id="{DBB0C1B8-6B3F-4797-8DAB-43E544A1C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4425" y="6042025"/>
            <a:ext cx="1017588" cy="48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564ECF-C6AF-40A6-8122-34F67BA38AB1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1506951-C271-482F-9CD4-6AFBDAF48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819"/>
            <a:ext cx="12244754" cy="7063638"/>
          </a:xfrm>
          <a:prstGeom prst="rect">
            <a:avLst/>
          </a:prstGeom>
        </p:spPr>
      </p:pic>
      <p:sp>
        <p:nvSpPr>
          <p:cNvPr id="22530" name="タイトル 1">
            <a:extLst>
              <a:ext uri="{FF2B5EF4-FFF2-40B4-BE49-F238E27FC236}">
                <a16:creationId xmlns:a16="http://schemas.microsoft.com/office/drawing/2014/main" id="{F06512A2-A93F-4323-966E-7FDF00CC7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300" y="609600"/>
            <a:ext cx="8002588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ファシリテーターは進行役</a:t>
            </a:r>
          </a:p>
        </p:txBody>
      </p:sp>
      <p:sp>
        <p:nvSpPr>
          <p:cNvPr id="22531" name="コンテンツ プレースホルダー 2">
            <a:extLst>
              <a:ext uri="{FF2B5EF4-FFF2-40B4-BE49-F238E27FC236}">
                <a16:creationId xmlns:a16="http://schemas.microsoft.com/office/drawing/2014/main" id="{27B4C5B4-28FD-4197-B9E5-AAAF76C4F0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7100" y="1885950"/>
            <a:ext cx="10839450" cy="49149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</a:p>
          <a:p>
            <a:pPr marL="0" indent="0">
              <a:buNone/>
            </a:pPr>
            <a:r>
              <a:rPr lang="ja-JP" altLang="en-US" sz="19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　参加者に知ってもらいたいことを</a:t>
            </a:r>
          </a:p>
          <a:p>
            <a:pPr marL="0" indent="0">
              <a:buNone/>
            </a:pPr>
            <a:r>
              <a:rPr lang="ja-JP" altLang="en-US" sz="19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一方的に教えるのではない。</a:t>
            </a:r>
          </a:p>
          <a:p>
            <a:pPr marL="0" indent="0">
              <a:buNone/>
            </a:pPr>
            <a:endParaRPr lang="ja-JP" altLang="en-US" sz="8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19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　</a:t>
            </a:r>
            <a:r>
              <a:rPr lang="ja-JP" altLang="en-US" sz="19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参加者が学ぼうとする意欲を手助け</a:t>
            </a:r>
          </a:p>
          <a:p>
            <a:pPr marL="0" indent="0">
              <a:buNone/>
            </a:pPr>
            <a:r>
              <a:rPr lang="ja-JP" altLang="en-US" sz="19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して、学習を促進する進行役</a:t>
            </a:r>
          </a:p>
          <a:p>
            <a:pPr marL="0" indent="0">
              <a:buNone/>
            </a:pPr>
            <a:r>
              <a:rPr lang="ja-JP" altLang="en-US" sz="19200" i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endParaRPr lang="en-US" altLang="ja-JP" sz="19200" i="1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</a:t>
            </a:r>
            <a:endParaRPr lang="ja-JP" altLang="en-US" sz="4800" b="1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532" name="スライド番号プレースホルダー 1">
            <a:extLst>
              <a:ext uri="{FF2B5EF4-FFF2-40B4-BE49-F238E27FC236}">
                <a16:creationId xmlns:a16="http://schemas.microsoft.com/office/drawing/2014/main" id="{6E13D86C-EE7C-4770-B955-77765BBFA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19964" y="6253163"/>
            <a:ext cx="801687" cy="48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9B3C57-0FFD-4EDF-9ECA-5BA94179BF2D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EB4FA78-19CE-4604-9474-386D03B0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819"/>
            <a:ext cx="12244754" cy="7063638"/>
          </a:xfrm>
          <a:prstGeom prst="rect">
            <a:avLst/>
          </a:prstGeom>
        </p:spPr>
      </p:pic>
      <p:sp>
        <p:nvSpPr>
          <p:cNvPr id="23554" name="タイトル 1">
            <a:extLst>
              <a:ext uri="{FF2B5EF4-FFF2-40B4-BE49-F238E27FC236}">
                <a16:creationId xmlns:a16="http://schemas.microsoft.com/office/drawing/2014/main" id="{209B897E-AACA-4387-83F4-F61B7122D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77946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0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つまり</a:t>
            </a:r>
            <a:r>
              <a:rPr lang="ja-JP" altLang="en-US" sz="5400" b="1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400" b="1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ファシリテーターとは</a:t>
            </a:r>
          </a:p>
        </p:txBody>
      </p:sp>
      <p:sp>
        <p:nvSpPr>
          <p:cNvPr id="23555" name="コンテンツ プレースホルダー 2">
            <a:extLst>
              <a:ext uri="{FF2B5EF4-FFF2-40B4-BE49-F238E27FC236}">
                <a16:creationId xmlns:a16="http://schemas.microsoft.com/office/drawing/2014/main" id="{5F6B68D4-2239-4C12-836B-806A47802C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03449"/>
            <a:ext cx="10928350" cy="3922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　参加者の状況を見ながら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</a:pPr>
            <a:r>
              <a:rPr lang="ja-JP" altLang="en-US" sz="4000" dirty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　参加者が自分の理解としての本質を学ぶよう</a:t>
            </a:r>
          </a:p>
          <a:p>
            <a:pPr marL="0" indent="0">
              <a:buNone/>
            </a:pPr>
            <a:r>
              <a:rPr lang="ja-JP" altLang="en-US" sz="1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</a:pP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〇　健全で効果的な話し合いを進行させる人</a:t>
            </a:r>
          </a:p>
        </p:txBody>
      </p:sp>
      <p:sp>
        <p:nvSpPr>
          <p:cNvPr id="23556" name="スライド番号プレースホルダー 1">
            <a:extLst>
              <a:ext uri="{FF2B5EF4-FFF2-40B4-BE49-F238E27FC236}">
                <a16:creationId xmlns:a16="http://schemas.microsoft.com/office/drawing/2014/main" id="{8A24034C-D224-45B4-85C8-A8109426A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91401" y="6042026"/>
            <a:ext cx="10906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AB0F51-1B0C-492F-B032-8A4C122CF17E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F305A50-07C4-4B81-B758-FF7EAF2F5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819"/>
            <a:ext cx="12244754" cy="70636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0AE4B72-1591-40AE-B6AB-EFB421B70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" y="-102819"/>
            <a:ext cx="12244754" cy="7063638"/>
          </a:xfrm>
          <a:prstGeom prst="rect">
            <a:avLst/>
          </a:prstGeom>
        </p:spPr>
      </p:pic>
      <p:sp>
        <p:nvSpPr>
          <p:cNvPr id="24578" name="タイトル 1">
            <a:extLst>
              <a:ext uri="{FF2B5EF4-FFF2-40B4-BE49-F238E27FC236}">
                <a16:creationId xmlns:a16="http://schemas.microsoft.com/office/drawing/2014/main" id="{87672164-3AB5-4FFC-9B9C-566668FED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8370" y="478473"/>
            <a:ext cx="8229600" cy="1728788"/>
          </a:xfrm>
        </p:spPr>
        <p:txBody>
          <a:bodyPr/>
          <a:lstStyle/>
          <a:p>
            <a:pPr eaLnBrk="1" hangingPunct="1"/>
            <a:r>
              <a:rPr lang="ja-JP" altLang="en-US" sz="4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だから</a:t>
            </a:r>
            <a:br>
              <a:rPr lang="ja-JP" altLang="en-US" sz="4800" u="sng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8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課題解決の当事者でなくていい</a:t>
            </a:r>
          </a:p>
        </p:txBody>
      </p:sp>
      <p:sp>
        <p:nvSpPr>
          <p:cNvPr id="24579" name="コンテンツ プレースホルダー 2">
            <a:extLst>
              <a:ext uri="{FF2B5EF4-FFF2-40B4-BE49-F238E27FC236}">
                <a16:creationId xmlns:a16="http://schemas.microsoft.com/office/drawing/2014/main" id="{A40E895E-0A8D-42A0-ABBC-B2AFBEEB70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2207261"/>
            <a:ext cx="10591800" cy="4244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4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ファシリテーターは、課題について最も詳しい知識を持っている人間でなくていい。</a:t>
            </a:r>
          </a:p>
          <a:p>
            <a:pPr marL="0" indent="0">
              <a:buNone/>
            </a:pPr>
            <a:r>
              <a:rPr lang="ja-JP" altLang="en-US" sz="1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</a:pP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実際に課題を解決するのは参加者たち。</a:t>
            </a:r>
          </a:p>
          <a:p>
            <a:pPr marL="0" indent="0">
              <a:buNone/>
            </a:pPr>
            <a:r>
              <a:rPr lang="ja-JP" altLang="en-US" sz="1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</a:pP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ファシリテーターは、参加者が本気になって</a:t>
            </a:r>
          </a:p>
          <a:p>
            <a:pPr marL="0" indent="0">
              <a:buNone/>
            </a:pP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考えるための、道筋を整える役割。</a:t>
            </a:r>
          </a:p>
        </p:txBody>
      </p:sp>
      <p:sp>
        <p:nvSpPr>
          <p:cNvPr id="24580" name="スライド番号プレースホルダー 1">
            <a:extLst>
              <a:ext uri="{FF2B5EF4-FFF2-40B4-BE49-F238E27FC236}">
                <a16:creationId xmlns:a16="http://schemas.microsoft.com/office/drawing/2014/main" id="{00931BA8-5DB6-4E82-A7A4-413FE7BED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19963" y="6042025"/>
            <a:ext cx="1162050" cy="48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5491BC-E9F2-4616-8165-DFB04F38FD51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63D4ABC-10F0-4B91-971B-D34AA3789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819"/>
            <a:ext cx="12244754" cy="7063638"/>
          </a:xfrm>
          <a:prstGeom prst="rect">
            <a:avLst/>
          </a:prstGeom>
        </p:spPr>
      </p:pic>
      <p:sp>
        <p:nvSpPr>
          <p:cNvPr id="28674" name="タイトル 1">
            <a:extLst>
              <a:ext uri="{FF2B5EF4-FFF2-40B4-BE49-F238E27FC236}">
                <a16:creationId xmlns:a16="http://schemas.microsoft.com/office/drawing/2014/main" id="{A6A80D2D-22F2-44D7-91AF-330562632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61283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ファシリテーターの仕事</a:t>
            </a:r>
          </a:p>
        </p:txBody>
      </p:sp>
      <p:sp>
        <p:nvSpPr>
          <p:cNvPr id="31747" name="コンテンツ プレースホルダー 2">
            <a:extLst>
              <a:ext uri="{FF2B5EF4-FFF2-40B4-BE49-F238E27FC236}">
                <a16:creationId xmlns:a16="http://schemas.microsoft.com/office/drawing/2014/main" id="{AE35733A-EE81-4007-88A9-440CFE8D8F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6896" y="1453216"/>
            <a:ext cx="10044113" cy="5697538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❶　参加者の発言を引き出す</a:t>
            </a:r>
          </a:p>
          <a:p>
            <a:pPr marL="0" indent="0"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solidFill>
                  <a:srgbClr val="7030A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❷  場をコントロールする</a:t>
            </a:r>
          </a:p>
          <a:p>
            <a:pPr marL="0" indent="0"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❸  会議を活性化し、デザインする</a:t>
            </a:r>
          </a:p>
          <a:p>
            <a:pPr marL="0" indent="0">
              <a:buNone/>
              <a:defRPr/>
            </a:pPr>
            <a:r>
              <a:rPr lang="ja-JP" altLang="en-US" sz="1050" dirty="0">
                <a:solidFill>
                  <a:schemeClr val="bg1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❹　意見の集約・整理を行う</a:t>
            </a:r>
          </a:p>
          <a:p>
            <a:pPr marL="0" indent="0">
              <a:buNone/>
              <a:defRPr/>
            </a:pPr>
            <a:r>
              <a:rPr lang="ja-JP" altLang="en-US" sz="1050" dirty="0">
                <a:solidFill>
                  <a:schemeClr val="bg1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48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❺　会議のゴールへ導く</a:t>
            </a:r>
          </a:p>
          <a:p>
            <a:pPr marL="0" indent="0">
              <a:buNone/>
              <a:defRPr/>
            </a:pPr>
            <a:endParaRPr lang="ja-JP" altLang="en-US" sz="4000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rgbClr val="0070C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  </a:t>
            </a:r>
            <a:endParaRPr lang="ja-JP" altLang="en-US" sz="4000" dirty="0">
              <a:solidFill>
                <a:srgbClr val="00B050"/>
              </a:solidFill>
              <a:latin typeface="HGP創英角ｺﾞｼｯｸUB" panose="020B0900000000000000" pitchFamily="34" charset="-128"/>
              <a:ea typeface="HGP創英角ｺﾞｼｯｸUB" panose="020B0900000000000000" pitchFamily="34" charset="-128"/>
            </a:endParaRP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</a:t>
            </a:r>
          </a:p>
        </p:txBody>
      </p:sp>
      <p:sp>
        <p:nvSpPr>
          <p:cNvPr id="28676" name="スライド番号プレースホルダー 1">
            <a:extLst>
              <a:ext uri="{FF2B5EF4-FFF2-40B4-BE49-F238E27FC236}">
                <a16:creationId xmlns:a16="http://schemas.microsoft.com/office/drawing/2014/main" id="{3B6952A9-26D9-4343-BE16-B60B3A9CE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91401" y="6042026"/>
            <a:ext cx="1090613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A05B1D-6155-4245-AA01-23651BF2C990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F70DAE6-B41B-4197-B882-B48CD3597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-102819"/>
            <a:ext cx="12244754" cy="7063638"/>
          </a:xfrm>
          <a:prstGeom prst="rect">
            <a:avLst/>
          </a:prstGeom>
        </p:spPr>
      </p:pic>
      <p:sp>
        <p:nvSpPr>
          <p:cNvPr id="29698" name="タイトル 1">
            <a:extLst>
              <a:ext uri="{FF2B5EF4-FFF2-40B4-BE49-F238E27FC236}">
                <a16:creationId xmlns:a16="http://schemas.microsoft.com/office/drawing/2014/main" id="{BAC45FF1-2901-4598-A167-5C47BC6DD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8" y="260350"/>
            <a:ext cx="6348412" cy="1320800"/>
          </a:xfrm>
        </p:spPr>
        <p:txBody>
          <a:bodyPr/>
          <a:lstStyle/>
          <a:p>
            <a:pPr eaLnBrk="1" hangingPunct="1"/>
            <a:r>
              <a:rPr lang="ja-JP" altLang="en-US" sz="40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ファシリテーターの基本姿勢</a:t>
            </a:r>
          </a:p>
        </p:txBody>
      </p:sp>
      <p:sp>
        <p:nvSpPr>
          <p:cNvPr id="29699" name="コンテンツ プレースホルダー 2">
            <a:extLst>
              <a:ext uri="{FF2B5EF4-FFF2-40B4-BE49-F238E27FC236}">
                <a16:creationId xmlns:a16="http://schemas.microsoft.com/office/drawing/2014/main" id="{01F6FC6D-7841-484C-B852-D763583540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41439"/>
            <a:ext cx="8229600" cy="5183187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しゃべり過ぎない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～参加者中心で全員に話してもらう　　　　　　　　　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　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発言できる雰囲気をつくる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～参加者に身構えさずせない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99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r>
              <a:rPr lang="ja-JP" altLang="en-US" sz="32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否定的・消極的な言葉は控える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3200" dirty="0">
                <a:solidFill>
                  <a:srgbClr val="99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～参加者の発言や価値観を尊重する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　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問題の解答を教えようとしない</a:t>
            </a: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</a:t>
            </a: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　</a:t>
            </a:r>
            <a:r>
              <a:rPr lang="ja-JP" altLang="en-US" sz="32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～解決するのは参加者に任せる</a:t>
            </a:r>
          </a:p>
          <a:p>
            <a:pPr marL="0" indent="0">
              <a:buNone/>
            </a:pPr>
            <a:endParaRPr lang="ja-JP" altLang="en-US" dirty="0">
              <a:solidFill>
                <a:srgbClr val="00B05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700" name="スライド番号プレースホルダー 1">
            <a:extLst>
              <a:ext uri="{FF2B5EF4-FFF2-40B4-BE49-F238E27FC236}">
                <a16:creationId xmlns:a16="http://schemas.microsoft.com/office/drawing/2014/main" id="{8ADF2B07-602F-481A-A3A7-40B3B7B43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5927355"/>
            <a:ext cx="1296988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BC11A8-FD9E-44B5-965E-944FF75AF831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ja-JP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30B7EBBE-28E7-4983-B125-A6C7B115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3847"/>
          <a:stretch>
            <a:fillRect/>
          </a:stretch>
        </p:blipFill>
        <p:spPr bwMode="auto">
          <a:xfrm>
            <a:off x="0" y="28576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6C7EC83-AC6B-4213-AE45-758523DFF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50" y="2492376"/>
            <a:ext cx="8801100" cy="1290730"/>
          </a:xfrm>
          <a:solidFill>
            <a:srgbClr val="00B0F0"/>
          </a:solidFill>
        </p:spPr>
        <p:txBody>
          <a:bodyPr rtlCol="0" anchor="ctr">
            <a:normAutofit/>
          </a:bodyPr>
          <a:lstStyle/>
          <a:p>
            <a:pPr algn="just">
              <a:defRPr/>
            </a:pP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Ⅰ:</a:t>
            </a:r>
            <a:r>
              <a:rPr lang="ja-JP" altLang="en-US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 </a:t>
            </a:r>
            <a:r>
              <a:rPr lang="en-US" altLang="ja-JP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R L I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っ て 何 ？</a:t>
            </a:r>
          </a:p>
        </p:txBody>
      </p:sp>
      <p:sp>
        <p:nvSpPr>
          <p:cNvPr id="8196" name="スライド番号プレースホルダー 4">
            <a:extLst>
              <a:ext uri="{FF2B5EF4-FFF2-40B4-BE49-F238E27FC236}">
                <a16:creationId xmlns:a16="http://schemas.microsoft.com/office/drawing/2014/main" id="{7B199562-4AC4-4681-BDAC-1300C333D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969250" y="6042026"/>
            <a:ext cx="86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C6C7DC5-B0DD-471A-B673-396F9E4D9BE8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C8F8752-4461-4C58-80BE-2ECA072ED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7" y="0"/>
            <a:ext cx="12244754" cy="7063638"/>
          </a:xfrm>
          <a:prstGeom prst="rect">
            <a:avLst/>
          </a:prstGeom>
        </p:spPr>
      </p:pic>
      <p:sp>
        <p:nvSpPr>
          <p:cNvPr id="30722" name="タイトル 1">
            <a:extLst>
              <a:ext uri="{FF2B5EF4-FFF2-40B4-BE49-F238E27FC236}">
                <a16:creationId xmlns:a16="http://schemas.microsoft.com/office/drawing/2014/main" id="{01F4FEDC-CD54-4B03-8CCF-E159C8C24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1175" y="52903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5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話す割合の目途</a:t>
            </a:r>
          </a:p>
        </p:txBody>
      </p:sp>
      <p:sp>
        <p:nvSpPr>
          <p:cNvPr id="31747" name="コンテンツ プレースホルダー 2">
            <a:extLst>
              <a:ext uri="{FF2B5EF4-FFF2-40B4-BE49-F238E27FC236}">
                <a16:creationId xmlns:a16="http://schemas.microsoft.com/office/drawing/2014/main" id="{3F86B73C-1FC4-459D-B123-634292B8C3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6725" y="1672035"/>
            <a:ext cx="9144000" cy="2024063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ja-JP" altLang="en-US" sz="4400" dirty="0"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  　　  </a:t>
            </a:r>
            <a:r>
              <a:rPr lang="ja-JP" altLang="en-US" sz="4400" dirty="0">
                <a:solidFill>
                  <a:srgbClr val="7030A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ファシリテーター 　　</a:t>
            </a:r>
            <a:r>
              <a:rPr lang="en-US" altLang="ja-JP" sz="4400" dirty="0">
                <a:solidFill>
                  <a:srgbClr val="7030A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10%</a:t>
            </a:r>
          </a:p>
          <a:p>
            <a:pPr marL="0" indent="0">
              <a:buNone/>
              <a:defRPr/>
            </a:pPr>
            <a:r>
              <a:rPr lang="ja-JP" altLang="en-US" sz="4400" dirty="0">
                <a:solidFill>
                  <a:schemeClr val="accent5">
                    <a:lumMod val="50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  　　　 </a:t>
            </a:r>
            <a:r>
              <a:rPr lang="ja-JP" altLang="en-US" sz="44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参加者　　　　　   　 </a:t>
            </a:r>
            <a:r>
              <a:rPr lang="en-US" altLang="ja-JP" sz="44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90%</a:t>
            </a:r>
            <a:r>
              <a:rPr lang="ja-JP" altLang="en-US" sz="4400" dirty="0">
                <a:solidFill>
                  <a:srgbClr val="C0000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 </a:t>
            </a: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rgbClr val="00B050"/>
                </a:solidFill>
                <a:latin typeface="HGP創英角ｺﾞｼｯｸUB" panose="020B0900000000000000" pitchFamily="34" charset="-128"/>
                <a:ea typeface="HGP創英角ｺﾞｼｯｸUB" panose="020B0900000000000000" pitchFamily="34" charset="-128"/>
              </a:rPr>
              <a:t>　　</a:t>
            </a:r>
          </a:p>
        </p:txBody>
      </p:sp>
      <p:sp>
        <p:nvSpPr>
          <p:cNvPr id="30724" name="スライド番号プレースホルダー 1">
            <a:extLst>
              <a:ext uri="{FF2B5EF4-FFF2-40B4-BE49-F238E27FC236}">
                <a16:creationId xmlns:a16="http://schemas.microsoft.com/office/drawing/2014/main" id="{11B4F6DC-8450-4EFC-B6E1-60B9475AF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725" y="6029326"/>
            <a:ext cx="1233488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E5E022-6362-4847-A477-7DA58D1A9C5E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ja-JP" sz="3200" dirty="0">
              <a:solidFill>
                <a:schemeClr val="accent1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81E7FD2-8036-4E69-A7DA-E625C2AB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3113088"/>
            <a:ext cx="8229600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5400" u="sng" dirty="0">
                <a:solidFill>
                  <a:srgbClr val="00206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さらに望ましいのは</a:t>
            </a:r>
            <a:r>
              <a:rPr lang="ja-JP" altLang="en-US" sz="5400" dirty="0">
                <a:solidFill>
                  <a:srgbClr val="00206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  <a:r>
              <a:rPr lang="ja-JP" altLang="en-US" sz="5400" dirty="0">
                <a:solidFill>
                  <a:srgbClr val="C0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</a:p>
          <a:p>
            <a:pPr marL="0" indent="0" eaLnBrk="1" hangingPunct="1">
              <a:buNone/>
              <a:defRPr/>
            </a:pPr>
            <a:r>
              <a:rPr lang="ja-JP" altLang="en-US" sz="4400" dirty="0">
                <a:solidFill>
                  <a:srgbClr val="7030A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ファシリテ－ター　から</a:t>
            </a:r>
          </a:p>
          <a:p>
            <a:pPr marL="0" indent="0" eaLnBrk="1" hangingPunct="1">
              <a:buNone/>
              <a:defRPr/>
            </a:pPr>
            <a:endParaRPr lang="en-US" altLang="ja-JP" sz="4400" dirty="0">
              <a:solidFill>
                <a:schemeClr val="accent3">
                  <a:lumMod val="50000"/>
                </a:schemeClr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ファシリタティブ・リーダー　へ</a:t>
            </a:r>
          </a:p>
          <a:p>
            <a:pPr marL="0" indent="0" eaLnBrk="1" hangingPunct="1">
              <a:buNone/>
              <a:defRPr/>
            </a:pPr>
            <a:r>
              <a:rPr lang="ja-JP" altLang="en-US" sz="4000" dirty="0"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　　　　　　　　　　</a:t>
            </a:r>
            <a:endParaRPr lang="ja-JP" altLang="en-US" sz="4000" dirty="0">
              <a:solidFill>
                <a:srgbClr val="7030A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</p:txBody>
      </p:sp>
      <p:sp>
        <p:nvSpPr>
          <p:cNvPr id="30726" name="矢印: 下 3">
            <a:extLst>
              <a:ext uri="{FF2B5EF4-FFF2-40B4-BE49-F238E27FC236}">
                <a16:creationId xmlns:a16="http://schemas.microsoft.com/office/drawing/2014/main" id="{21AB1895-FAA5-4B58-9AE9-5239FF56D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4902201"/>
            <a:ext cx="1017588" cy="6064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540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58F47EF-BE58-473D-B7E0-E90DC6E72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-102819"/>
            <a:ext cx="12244754" cy="7063638"/>
          </a:xfrm>
          <a:prstGeom prst="rect">
            <a:avLst/>
          </a:prstGeom>
        </p:spPr>
      </p:pic>
      <p:sp>
        <p:nvSpPr>
          <p:cNvPr id="31747" name="タイトル 1">
            <a:extLst>
              <a:ext uri="{FF2B5EF4-FFF2-40B4-BE49-F238E27FC236}">
                <a16:creationId xmlns:a16="http://schemas.microsoft.com/office/drawing/2014/main" id="{AD1B2D7B-150B-4F40-B7AF-EB7BF93F9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428" y="188914"/>
            <a:ext cx="11108573" cy="2792411"/>
          </a:xfrm>
        </p:spPr>
        <p:txBody>
          <a:bodyPr>
            <a:normAutofit/>
          </a:bodyPr>
          <a:lstStyle/>
          <a:p>
            <a:r>
              <a:rPr lang="ja-JP" altLang="en-US" sz="66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66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ファシリテーターの最重要点</a:t>
            </a:r>
            <a:endParaRPr lang="ja-JP" altLang="en-US" sz="6000" u="sng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1749" name="スライド番号プレースホルダー 1">
            <a:extLst>
              <a:ext uri="{FF2B5EF4-FFF2-40B4-BE49-F238E27FC236}">
                <a16:creationId xmlns:a16="http://schemas.microsoft.com/office/drawing/2014/main" id="{E27DC6EF-851A-455D-90CE-589C5D5A8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5C8A894-9B32-4614-BAD2-92D47F6268CD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BE9D5E1-986F-457C-93D4-E341F350B97E}"/>
              </a:ext>
            </a:extLst>
          </p:cNvPr>
          <p:cNvSpPr txBox="1">
            <a:spLocks/>
          </p:cNvSpPr>
          <p:nvPr/>
        </p:nvSpPr>
        <p:spPr>
          <a:xfrm>
            <a:off x="724036" y="4055676"/>
            <a:ext cx="11179620" cy="2496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  <a:defRPr/>
            </a:pP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5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教えてもらったことは他人事だが、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ja-JP" altLang="en-US" sz="5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 自分で気付いたことは身に付く</a:t>
            </a:r>
          </a:p>
        </p:txBody>
      </p:sp>
      <p:sp>
        <p:nvSpPr>
          <p:cNvPr id="4" name="四角形: 角度付き 3">
            <a:extLst>
              <a:ext uri="{FF2B5EF4-FFF2-40B4-BE49-F238E27FC236}">
                <a16:creationId xmlns:a16="http://schemas.microsoft.com/office/drawing/2014/main" id="{7F95C30F-94D3-4459-B3AB-0BAA18E92D70}"/>
              </a:ext>
            </a:extLst>
          </p:cNvPr>
          <p:cNvSpPr/>
          <p:nvPr/>
        </p:nvSpPr>
        <p:spPr>
          <a:xfrm>
            <a:off x="774700" y="2423922"/>
            <a:ext cx="11179620" cy="182717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教えるのでなく、気付かせること</a:t>
            </a:r>
          </a:p>
        </p:txBody>
      </p:sp>
    </p:spTree>
    <p:extLst>
      <p:ext uri="{BB962C8B-B14F-4D97-AF65-F5344CB8AC3E}">
        <p14:creationId xmlns:p14="http://schemas.microsoft.com/office/powerpoint/2010/main" val="1659499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C89A2802-4E69-4C13-96CE-0DC13E3B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3847"/>
          <a:stretch>
            <a:fillRect/>
          </a:stretch>
        </p:blipFill>
        <p:spPr bwMode="auto">
          <a:xfrm>
            <a:off x="0" y="0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D42600F-818D-4706-AB83-806310CFE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50" y="2570070"/>
            <a:ext cx="8801100" cy="1356471"/>
          </a:xfrm>
          <a:solidFill>
            <a:srgbClr val="00B0F0"/>
          </a:solidFill>
        </p:spPr>
        <p:txBody>
          <a:bodyPr rtlCol="0" anchor="ctr">
            <a:normAutofit fontScale="90000"/>
          </a:bodyPr>
          <a:lstStyle/>
          <a:p>
            <a:pPr algn="just">
              <a:defRPr/>
            </a:pPr>
            <a:r>
              <a:rPr lang="en-US" altLang="ja-JP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Ⅳ.</a:t>
            </a:r>
            <a:r>
              <a:rPr lang="ja-JP" altLang="en-US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標準的な進行スタイル</a:t>
            </a:r>
          </a:p>
        </p:txBody>
      </p:sp>
      <p:sp>
        <p:nvSpPr>
          <p:cNvPr id="31748" name="スライド番号プレースホルダー 4">
            <a:extLst>
              <a:ext uri="{FF2B5EF4-FFF2-40B4-BE49-F238E27FC236}">
                <a16:creationId xmlns:a16="http://schemas.microsoft.com/office/drawing/2014/main" id="{31E6A849-F15A-485F-8971-AAAEE03FB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91401" y="6042026"/>
            <a:ext cx="1090613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5F8D06-9F23-4CEB-9728-4A2AE997E3A7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F7BB043-9B7E-4F9D-AAB4-16BB6469C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7564" y="1350120"/>
            <a:ext cx="10264697" cy="6599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60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基本的なセッションの進め方</a:t>
            </a:r>
            <a:br>
              <a:rPr lang="ja-JP" altLang="en-US" sz="4000" b="1" dirty="0">
                <a:solidFill>
                  <a:srgbClr val="FFFFFF"/>
                </a:solidFill>
              </a:rPr>
            </a:br>
            <a:endParaRPr lang="en-US" altLang="ja-JP" sz="4000" dirty="0">
              <a:solidFill>
                <a:srgbClr val="FFFFFF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9017EEF-2113-45D5-871A-CEB6B237D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9032" y="2530036"/>
            <a:ext cx="10179716" cy="397510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ja-JP" altLang="en-US" sz="4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セッションの目的が何かを紹介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4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　すべての参加者が、知識や経験を分かち　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40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合えるよう積極的な雰囲気を創る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　絶えずセッションの目的を明確にし、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4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参加者が逸脱しないようにする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40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　最後にディスカッションのまとめをする</a:t>
            </a:r>
          </a:p>
        </p:txBody>
      </p:sp>
      <p:sp>
        <p:nvSpPr>
          <p:cNvPr id="32772" name="スライド番号プレースホルダー 1">
            <a:extLst>
              <a:ext uri="{FF2B5EF4-FFF2-40B4-BE49-F238E27FC236}">
                <a16:creationId xmlns:a16="http://schemas.microsoft.com/office/drawing/2014/main" id="{A20AAF5E-BB2A-4A4A-88AD-D69DA288D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4621ADB-C925-4E4E-81AC-5B1E29D866B3}" type="slidenum">
              <a:rPr kumimoji="0" lang="en-US" altLang="ja-JP" sz="10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33</a:t>
            </a:fld>
            <a:endParaRPr kumimoji="0" lang="en-US" altLang="ja-JP"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EDA805C1-50D0-4F9E-A3D3-549E5FDF5A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6450" y="1142841"/>
            <a:ext cx="8675687" cy="581406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①　挨拶</a:t>
            </a:r>
            <a:r>
              <a:rPr lang="en-US" altLang="ja-JP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(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テーマ、自分紹介</a:t>
            </a:r>
            <a:r>
              <a:rPr lang="en-US" altLang="ja-JP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)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  <a:endParaRPr lang="ja-JP" altLang="en-US" sz="3200" dirty="0"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②　参加者自己紹介</a:t>
            </a:r>
            <a:r>
              <a:rPr lang="en-US" altLang="ja-JP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(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クラブ、役職、氏名</a:t>
            </a:r>
            <a:r>
              <a:rPr lang="en-US" altLang="ja-JP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)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7030A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③　セッションの目的の確認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1500" dirty="0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・</a:t>
            </a:r>
            <a:endParaRPr lang="en-US" altLang="ja-JP" sz="1500" dirty="0">
              <a:solidFill>
                <a:schemeClr val="bg1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・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④　最初の質問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9966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⑤　意見発言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0000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⑥　④⑤～質問と発言の繰り返し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1200" dirty="0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・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1700" dirty="0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・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chemeClr val="accent3">
                    <a:lumMod val="50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⑦　セッションの目的の再確認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⑧　まとめ</a:t>
            </a:r>
            <a:r>
              <a:rPr lang="en-US" altLang="ja-JP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or</a:t>
            </a:r>
            <a:r>
              <a:rPr lang="ja-JP" altLang="en-US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確認</a:t>
            </a:r>
            <a:endParaRPr lang="en-US" altLang="ja-JP" sz="3200" dirty="0">
              <a:solidFill>
                <a:srgbClr val="FF6699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⑨　閉会の挨拶</a:t>
            </a:r>
          </a:p>
        </p:txBody>
      </p:sp>
      <p:sp>
        <p:nvSpPr>
          <p:cNvPr id="62469" name="スライド番号プレースホルダー 1">
            <a:extLst>
              <a:ext uri="{FF2B5EF4-FFF2-40B4-BE49-F238E27FC236}">
                <a16:creationId xmlns:a16="http://schemas.microsoft.com/office/drawing/2014/main" id="{68D11FFA-7AD9-4452-B02C-6097E96C9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04064" y="6229350"/>
            <a:ext cx="1017587" cy="62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1D74514D-9C39-421E-8781-D959A88EC729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kumimoji="0" lang="en-US" altLang="ja-JP" sz="3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316B564-839F-41A5-AE41-56DFA6389D89}"/>
              </a:ext>
            </a:extLst>
          </p:cNvPr>
          <p:cNvSpPr/>
          <p:nvPr/>
        </p:nvSpPr>
        <p:spPr>
          <a:xfrm>
            <a:off x="1817371" y="2884171"/>
            <a:ext cx="6583680" cy="2011680"/>
          </a:xfrm>
          <a:prstGeom prst="rect">
            <a:avLst/>
          </a:prstGeom>
          <a:gradFill>
            <a:gsLst>
              <a:gs pos="1000">
                <a:srgbClr val="7FC83F">
                  <a:alpha val="5000"/>
                </a:srgbClr>
              </a:gs>
              <a:gs pos="18000">
                <a:srgbClr val="489CD1">
                  <a:alpha val="5000"/>
                </a:srgbClr>
              </a:gs>
              <a:gs pos="36000">
                <a:srgbClr val="9B2486">
                  <a:alpha val="5000"/>
                </a:srgbClr>
              </a:gs>
              <a:gs pos="52000">
                <a:srgbClr val="D33634">
                  <a:alpha val="5000"/>
                </a:srgbClr>
              </a:gs>
              <a:gs pos="68000">
                <a:srgbClr val="E93668">
                  <a:alpha val="5000"/>
                </a:srgbClr>
              </a:gs>
              <a:gs pos="83000">
                <a:srgbClr val="E46C33">
                  <a:alpha val="5000"/>
                </a:srgbClr>
              </a:gs>
              <a:gs pos="95000">
                <a:srgbClr val="F5C248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7FC83F"/>
                </a:gs>
                <a:gs pos="18000">
                  <a:srgbClr val="489CD1"/>
                </a:gs>
                <a:gs pos="36000">
                  <a:srgbClr val="9B2486"/>
                </a:gs>
                <a:gs pos="52000">
                  <a:srgbClr val="D33634"/>
                </a:gs>
                <a:gs pos="68000">
                  <a:srgbClr val="E93668"/>
                </a:gs>
                <a:gs pos="83000">
                  <a:srgbClr val="E46C33"/>
                </a:gs>
                <a:gs pos="95000">
                  <a:srgbClr val="F5C248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endParaRPr lang="ja-JP" altLang="en-US">
              <a:gradFill>
                <a:gsLst>
                  <a:gs pos="1000">
                    <a:srgbClr val="7FC83F"/>
                  </a:gs>
                  <a:gs pos="18000">
                    <a:srgbClr val="489CD1"/>
                  </a:gs>
                  <a:gs pos="36000">
                    <a:srgbClr val="9B2486"/>
                  </a:gs>
                  <a:gs pos="52000">
                    <a:srgbClr val="D33634"/>
                  </a:gs>
                  <a:gs pos="68000">
                    <a:srgbClr val="E93668"/>
                  </a:gs>
                  <a:gs pos="83000">
                    <a:srgbClr val="E46C33"/>
                  </a:gs>
                  <a:gs pos="95000">
                    <a:srgbClr val="F5C248"/>
                  </a:gs>
                </a:gsLst>
              </a:gradFill>
            </a:endParaRPr>
          </a:p>
        </p:txBody>
      </p:sp>
      <p:sp>
        <p:nvSpPr>
          <p:cNvPr id="2" name="リボン: 下に曲がる 1">
            <a:extLst>
              <a:ext uri="{FF2B5EF4-FFF2-40B4-BE49-F238E27FC236}">
                <a16:creationId xmlns:a16="http://schemas.microsoft.com/office/drawing/2014/main" id="{EFBCD4BA-210A-45EA-89E7-EB85DDF2ED41}"/>
              </a:ext>
            </a:extLst>
          </p:cNvPr>
          <p:cNvSpPr/>
          <p:nvPr/>
        </p:nvSpPr>
        <p:spPr>
          <a:xfrm>
            <a:off x="352425" y="158750"/>
            <a:ext cx="11487150" cy="784066"/>
          </a:xfrm>
          <a:prstGeom prst="ribbon">
            <a:avLst>
              <a:gd name="adj1" fmla="val 14184"/>
              <a:gd name="adj2" fmla="val 73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具体的なセッションの流れ</a:t>
            </a:r>
            <a:r>
              <a:rPr kumimoji="1"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(50</a:t>
            </a:r>
            <a:r>
              <a:rPr kumimoji="1"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分位</a:t>
            </a:r>
            <a:r>
              <a:rPr kumimoji="1"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kumimoji="1" lang="ja-JP" alt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F7BB043-9B7E-4F9D-AAB4-16BB6469C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2354" y="761544"/>
            <a:ext cx="7946757" cy="1172320"/>
          </a:xfrm>
        </p:spPr>
        <p:txBody>
          <a:bodyPr>
            <a:noAutofit/>
          </a:bodyPr>
          <a:lstStyle/>
          <a:p>
            <a:pPr eaLnBrk="1" hangingPunct="1"/>
            <a:br>
              <a:rPr lang="ja-JP" altLang="en-US" sz="5400" b="1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5400" b="1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ホワイトボードの活用</a:t>
            </a:r>
            <a:br>
              <a:rPr lang="ja-JP" altLang="en-US" sz="5400" b="1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en-US" altLang="ja-JP" sz="5400" dirty="0">
              <a:solidFill>
                <a:srgbClr val="FFFF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2772" name="スライド番号プレースホルダー 1">
            <a:extLst>
              <a:ext uri="{FF2B5EF4-FFF2-40B4-BE49-F238E27FC236}">
                <a16:creationId xmlns:a16="http://schemas.microsoft.com/office/drawing/2014/main" id="{A20AAF5E-BB2A-4A4A-88AD-D69DA288D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4621ADB-C925-4E4E-81AC-5B1E29D866B3}" type="slidenum">
              <a:rPr kumimoji="0" lang="en-US" altLang="ja-JP" sz="10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35</a:t>
            </a:fld>
            <a:endParaRPr kumimoji="0" lang="en-US" altLang="ja-JP" sz="1000"/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DEF0AB63-3C9E-437E-89BC-3E2E3B75AC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36657" y="2257425"/>
            <a:ext cx="8058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4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事前に記入</a:t>
            </a:r>
            <a:r>
              <a:rPr lang="en-US" altLang="ja-JP" sz="44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lang="ja-JP" altLang="en-US" sz="44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セッションのテーマ</a:t>
            </a:r>
          </a:p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　セッションの目標</a:t>
            </a:r>
          </a:p>
          <a:p>
            <a:pPr marL="0" indent="0">
              <a:buNone/>
            </a:pPr>
            <a:r>
              <a:rPr lang="en-US" altLang="ja-JP" sz="4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4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進行中</a:t>
            </a:r>
            <a:r>
              <a:rPr lang="en-US" altLang="ja-JP" sz="44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lang="ja-JP" altLang="en-US" sz="44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4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　発言の骨子をメモ</a:t>
            </a:r>
          </a:p>
          <a:p>
            <a:pPr marL="0" indent="0">
              <a:buNone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400" dirty="0">
                <a:solidFill>
                  <a:srgbClr val="9966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　まとまった内容をメモ</a:t>
            </a:r>
            <a:endParaRPr lang="en-US" altLang="ja-JP" sz="4400" dirty="0">
              <a:solidFill>
                <a:srgbClr val="9966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sz="3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647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F7BB043-9B7E-4F9D-AAB4-16BB6469C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66003" y="708741"/>
            <a:ext cx="5304131" cy="1292514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5400" dirty="0">
                <a:solidFill>
                  <a:schemeClr val="bg1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めざす討論の形</a:t>
            </a:r>
            <a:endParaRPr lang="en-US" altLang="ja-JP" sz="5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2772" name="スライド番号プレースホルダー 1">
            <a:extLst>
              <a:ext uri="{FF2B5EF4-FFF2-40B4-BE49-F238E27FC236}">
                <a16:creationId xmlns:a16="http://schemas.microsoft.com/office/drawing/2014/main" id="{A20AAF5E-BB2A-4A4A-88AD-D69DA288D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4621ADB-C925-4E4E-81AC-5B1E29D866B3}" type="slidenum">
              <a:rPr kumimoji="0" lang="en-US" altLang="ja-JP" sz="10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36</a:t>
            </a:fld>
            <a:endParaRPr kumimoji="0" lang="en-US" altLang="ja-JP" sz="1000"/>
          </a:p>
        </p:txBody>
      </p:sp>
      <p:sp>
        <p:nvSpPr>
          <p:cNvPr id="13" name="正方形/長方形 11">
            <a:extLst>
              <a:ext uri="{FF2B5EF4-FFF2-40B4-BE49-F238E27FC236}">
                <a16:creationId xmlns:a16="http://schemas.microsoft.com/office/drawing/2014/main" id="{551D4F71-B4AB-4705-BAAB-4175075F2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88" y="2250198"/>
            <a:ext cx="9070975" cy="4348463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4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健全な話し合い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40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4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　   </a:t>
            </a:r>
            <a:r>
              <a:rPr lang="ja-JP" altLang="en-US" sz="5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・活気のある意見交換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 　・本質をついて議論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54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 　・創造的な合意形成 </a:t>
            </a:r>
          </a:p>
        </p:txBody>
      </p:sp>
    </p:spTree>
    <p:extLst>
      <p:ext uri="{BB962C8B-B14F-4D97-AF65-F5344CB8AC3E}">
        <p14:creationId xmlns:p14="http://schemas.microsoft.com/office/powerpoint/2010/main" val="155437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59" name="直線矢印コネクタ 4">
            <a:extLst>
              <a:ext uri="{FF2B5EF4-FFF2-40B4-BE49-F238E27FC236}">
                <a16:creationId xmlns:a16="http://schemas.microsoft.com/office/drawing/2014/main" id="{E69E34D7-3A66-4011-85D5-65172C10C7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708026"/>
            <a:ext cx="71438" cy="5832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0" name="直線矢印コネクタ 8">
            <a:extLst>
              <a:ext uri="{FF2B5EF4-FFF2-40B4-BE49-F238E27FC236}">
                <a16:creationId xmlns:a16="http://schemas.microsoft.com/office/drawing/2014/main" id="{2192FBE4-1A72-4062-9DED-B2F38A3F91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58900" y="3492500"/>
            <a:ext cx="9518650" cy="44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1" name="正方形/長方形 9">
            <a:extLst>
              <a:ext uri="{FF2B5EF4-FFF2-40B4-BE49-F238E27FC236}">
                <a16:creationId xmlns:a16="http://schemas.microsoft.com/office/drawing/2014/main" id="{5955839A-567A-49D9-82C1-A68460D7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48" y="666751"/>
            <a:ext cx="4319591" cy="2665413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まとまらない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創英角ﾎﾟｯﾌﾟ体" panose="040B0A09000000000000" pitchFamily="49" charset="-128"/>
              </a:rPr>
              <a:t>  　　 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・水掛け論、堂々巡り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 ・個人的攻撃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 ・結論があいまい</a:t>
            </a:r>
          </a:p>
        </p:txBody>
      </p:sp>
      <p:sp>
        <p:nvSpPr>
          <p:cNvPr id="45062" name="正方形/長方形 10">
            <a:extLst>
              <a:ext uri="{FF2B5EF4-FFF2-40B4-BE49-F238E27FC236}">
                <a16:creationId xmlns:a16="http://schemas.microsoft.com/office/drawing/2014/main" id="{1DE35E10-5C38-487E-9ADC-09539F3A3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48" y="3624264"/>
            <a:ext cx="4352927" cy="266382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意見が出ない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　      ・発言者の固定化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　・言ったもの負け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　      ・聞いているだけ</a:t>
            </a:r>
          </a:p>
        </p:txBody>
      </p:sp>
      <p:sp>
        <p:nvSpPr>
          <p:cNvPr id="45063" name="正方形/長方形 11">
            <a:extLst>
              <a:ext uri="{FF2B5EF4-FFF2-40B4-BE49-F238E27FC236}">
                <a16:creationId xmlns:a16="http://schemas.microsoft.com/office/drawing/2014/main" id="{9A92C8AB-4779-406A-B7EF-0CC73DF27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826" y="708026"/>
            <a:ext cx="4319591" cy="25653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健全な話し合い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2400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　  ・活気のある意見交換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・本質をついて議論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  ・創造的な合意形成 </a:t>
            </a:r>
          </a:p>
        </p:txBody>
      </p:sp>
      <p:sp>
        <p:nvSpPr>
          <p:cNvPr id="45064" name="正方形/長方形 12">
            <a:extLst>
              <a:ext uri="{FF2B5EF4-FFF2-40B4-BE49-F238E27FC236}">
                <a16:creationId xmlns:a16="http://schemas.microsoft.com/office/drawing/2014/main" id="{73BFA008-E862-40C5-89B6-A7103486B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37" y="3624263"/>
            <a:ext cx="4321179" cy="2665412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32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かみ合わない</a:t>
            </a:r>
            <a:endParaRPr lang="en-US" altLang="ja-JP" sz="3200" b="1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3200" b="1" dirty="0">
              <a:solidFill>
                <a:schemeClr val="bg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  　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・筋が通らない意見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　     ・思いつき、脱線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　・議論が不明確</a:t>
            </a:r>
          </a:p>
        </p:txBody>
      </p:sp>
      <p:sp>
        <p:nvSpPr>
          <p:cNvPr id="45065" name="円/楕円 13">
            <a:extLst>
              <a:ext uri="{FF2B5EF4-FFF2-40B4-BE49-F238E27FC236}">
                <a16:creationId xmlns:a16="http://schemas.microsoft.com/office/drawing/2014/main" id="{EE7308B7-F70A-4F95-BAB3-6B48FE6C8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115889"/>
            <a:ext cx="792163" cy="504825"/>
          </a:xfrm>
          <a:prstGeom prst="ellipse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8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大</a:t>
            </a:r>
          </a:p>
        </p:txBody>
      </p:sp>
      <p:sp>
        <p:nvSpPr>
          <p:cNvPr id="45066" name="円/楕円 15">
            <a:extLst>
              <a:ext uri="{FF2B5EF4-FFF2-40B4-BE49-F238E27FC236}">
                <a16:creationId xmlns:a16="http://schemas.microsoft.com/office/drawing/2014/main" id="{2A728C39-AB7A-4E8A-9AE1-2E9908CED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6789" y="3285331"/>
            <a:ext cx="698500" cy="503237"/>
          </a:xfrm>
          <a:prstGeom prst="ellipse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8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大</a:t>
            </a: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BA6D4B48-EFEB-4552-A3DE-E3411891C468}"/>
              </a:ext>
            </a:extLst>
          </p:cNvPr>
          <p:cNvSpPr/>
          <p:nvPr/>
        </p:nvSpPr>
        <p:spPr bwMode="auto">
          <a:xfrm>
            <a:off x="444499" y="3246439"/>
            <a:ext cx="792162" cy="50323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2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</a:t>
            </a: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98FA951F-616E-419F-A516-E89A5BCF770B}"/>
              </a:ext>
            </a:extLst>
          </p:cNvPr>
          <p:cNvSpPr/>
          <p:nvPr/>
        </p:nvSpPr>
        <p:spPr bwMode="auto">
          <a:xfrm>
            <a:off x="5772151" y="6276975"/>
            <a:ext cx="792163" cy="503238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2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</a:t>
            </a:r>
          </a:p>
        </p:txBody>
      </p:sp>
      <p:sp>
        <p:nvSpPr>
          <p:cNvPr id="44044" name="正方形/長方形 21">
            <a:extLst>
              <a:ext uri="{FF2B5EF4-FFF2-40B4-BE49-F238E27FC236}">
                <a16:creationId xmlns:a16="http://schemas.microsoft.com/office/drawing/2014/main" id="{08994F76-22CB-4BD3-BD00-E7E84D927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115889"/>
            <a:ext cx="3095625" cy="5048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b="1" dirty="0">
                <a:solidFill>
                  <a:schemeClr val="accent6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プロセス共有度合</a:t>
            </a:r>
          </a:p>
        </p:txBody>
      </p:sp>
      <p:sp>
        <p:nvSpPr>
          <p:cNvPr id="45070" name="正方形/長方形 22">
            <a:extLst>
              <a:ext uri="{FF2B5EF4-FFF2-40B4-BE49-F238E27FC236}">
                <a16:creationId xmlns:a16="http://schemas.microsoft.com/office/drawing/2014/main" id="{12516CA9-981C-4F2F-947B-980FE0DE7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1" y="666751"/>
            <a:ext cx="3968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rgbClr val="00206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参加促進度合</a:t>
            </a:r>
          </a:p>
        </p:txBody>
      </p:sp>
      <p:sp>
        <p:nvSpPr>
          <p:cNvPr id="45071" name="スライド番号プレースホルダー 1">
            <a:extLst>
              <a:ext uri="{FF2B5EF4-FFF2-40B4-BE49-F238E27FC236}">
                <a16:creationId xmlns:a16="http://schemas.microsoft.com/office/drawing/2014/main" id="{90BE4136-0519-4CE7-ADE9-BEE4DF003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126789" y="5927920"/>
            <a:ext cx="873125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DD3B904-FBB6-454A-B8A0-CB98A3495024}" type="slidenum">
              <a:rPr kumimoji="0" lang="en-US" altLang="ja-JP" sz="3200">
                <a:solidFill>
                  <a:schemeClr val="accent1"/>
                </a:solidFill>
                <a:latin typeface="Trebuchet MS" panose="020B0603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kumimoji="0" lang="en-US" altLang="ja-JP" sz="32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630D216-10ED-4547-B08C-21930C12B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54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大人の学習者の特性</a:t>
            </a:r>
            <a:endParaRPr lang="en-US" altLang="ja-JP" sz="5400" dirty="0">
              <a:solidFill>
                <a:srgbClr val="FFFF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E1B516-633C-4403-B9A4-CBB376D489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67624" y="2354088"/>
            <a:ext cx="9708995" cy="4415011"/>
          </a:xfrm>
        </p:spPr>
        <p:txBody>
          <a:bodyPr rtlCol="0" anchor="ctr">
            <a:normAutofit lnSpcReduction="10000"/>
          </a:bodyPr>
          <a:lstStyle/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2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</a:t>
            </a:r>
            <a:r>
              <a:rPr lang="ja-JP" altLang="en-US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経験が豊富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　信念、価値観、意見を持っている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　プライドが強い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　自分の答えを決めたいし、それができる</a:t>
            </a:r>
          </a:p>
          <a:p>
            <a:pPr marL="0" indent="0">
              <a:buClr>
                <a:srgbClr val="0000FF"/>
              </a:buClr>
              <a:buNone/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　過去の知識が使えなくなるとストレスを感じる</a:t>
            </a:r>
          </a:p>
          <a:p>
            <a:pPr>
              <a:defRPr/>
            </a:pPr>
            <a:endParaRPr lang="ja-JP" altLang="en-US" sz="3200" dirty="0">
              <a:solidFill>
                <a:schemeClr val="accent2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buClr>
                <a:srgbClr val="000099"/>
              </a:buClr>
              <a:buNone/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その兆候はこのセッション中にでてくることを</a:t>
            </a:r>
          </a:p>
          <a:p>
            <a:pPr>
              <a:buClr>
                <a:srgbClr val="000099"/>
              </a:buClr>
              <a:buNone/>
              <a:defRPr/>
            </a:pP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認識しておくこと</a:t>
            </a:r>
          </a:p>
        </p:txBody>
      </p:sp>
      <p:sp>
        <p:nvSpPr>
          <p:cNvPr id="37892" name="スライド番号プレースホルダー 1">
            <a:extLst>
              <a:ext uri="{FF2B5EF4-FFF2-40B4-BE49-F238E27FC236}">
                <a16:creationId xmlns:a16="http://schemas.microsoft.com/office/drawing/2014/main" id="{4E3CAA7C-1545-4E98-ABFB-5150E8ED8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07624" y="6382512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7E38E7CD-3093-48E6-B528-0216F9109FC4}" type="slidenum">
              <a:rPr kumimoji="0" lang="en-US" altLang="ja-JP" sz="10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38</a:t>
            </a:fld>
            <a:endParaRPr kumimoji="0" lang="en-US" altLang="ja-JP"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9029686-459F-45FA-8D51-079DE7AA2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5" name="Picture 8" descr="スピーチをしている学生のイラスト（女子） | かわいいフリー素材集 いらすとや">
            <a:extLst>
              <a:ext uri="{FF2B5EF4-FFF2-40B4-BE49-F238E27FC236}">
                <a16:creationId xmlns:a16="http://schemas.microsoft.com/office/drawing/2014/main" id="{CF60667E-CB28-4091-B96D-04CCB8991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-3" b="-3"/>
          <a:stretch/>
        </p:blipFill>
        <p:spPr bwMode="auto">
          <a:xfrm>
            <a:off x="8108677" y="4162887"/>
            <a:ext cx="2968823" cy="169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4" descr="スピーチをしている男性のイラスト | かわいいフリー素材集 いらすとや">
            <a:extLst>
              <a:ext uri="{FF2B5EF4-FFF2-40B4-BE49-F238E27FC236}">
                <a16:creationId xmlns:a16="http://schemas.microsoft.com/office/drawing/2014/main" id="{DA14086D-636E-4BAF-9BCF-DA18FC71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r="2" b="2"/>
          <a:stretch/>
        </p:blipFill>
        <p:spPr bwMode="auto">
          <a:xfrm>
            <a:off x="8039662" y="1477965"/>
            <a:ext cx="3106853" cy="17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0D18ED8-2F35-4D33-9DC6-1D564B0BE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55687" y="4009472"/>
            <a:ext cx="4636008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6">
            <a:extLst>
              <a:ext uri="{FF2B5EF4-FFF2-40B4-BE49-F238E27FC236}">
                <a16:creationId xmlns:a16="http://schemas.microsoft.com/office/drawing/2014/main" id="{A6D93E5B-E6D4-4BE7-9A01-4843AC2F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">
            <a:extLst>
              <a:ext uri="{FF2B5EF4-FFF2-40B4-BE49-F238E27FC236}">
                <a16:creationId xmlns:a16="http://schemas.microsoft.com/office/drawing/2014/main" id="{90EC5862-F875-4BEE-97FA-84C7D99D8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">
            <a:extLst>
              <a:ext uri="{FF2B5EF4-FFF2-40B4-BE49-F238E27FC236}">
                <a16:creationId xmlns:a16="http://schemas.microsoft.com/office/drawing/2014/main" id="{01B7939E-80F8-471D-B445-BAC41D913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D2A66464-77AD-476D-B946-A565EE0A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6" y="753880"/>
            <a:ext cx="6149595" cy="699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z="40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参加者の心構え</a:t>
            </a:r>
          </a:p>
        </p:txBody>
      </p:sp>
      <p:sp>
        <p:nvSpPr>
          <p:cNvPr id="68612" name="コンテンツ プレースホルダー 4">
            <a:extLst>
              <a:ext uri="{FF2B5EF4-FFF2-40B4-BE49-F238E27FC236}">
                <a16:creationId xmlns:a16="http://schemas.microsoft.com/office/drawing/2014/main" id="{5AD29648-0EC6-489C-840C-4799AD25CD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9151" y="1651001"/>
            <a:ext cx="7275530" cy="4306185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❶</a:t>
            </a:r>
            <a:r>
              <a:rPr lang="ja-JP" altLang="en-US" dirty="0"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積極的に参加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指名の前に挙手して発表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❷</a:t>
            </a:r>
            <a:r>
              <a:rPr lang="ja-JP" altLang="en-US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短く簡潔に話す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できれば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分位にまとめる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  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92D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❸</a:t>
            </a:r>
            <a:r>
              <a:rPr lang="ja-JP" altLang="en-US" dirty="0">
                <a:solidFill>
                  <a:srgbClr val="92D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本題から離れない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　　　　　　　　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セッションの目的に添う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lang="ja-JP" altLang="en-US" dirty="0">
              <a:solidFill>
                <a:srgbClr val="FEFF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❹</a:t>
            </a:r>
            <a:r>
              <a:rPr lang="ja-JP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よく聞くそして寛容に 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　　 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異なる意見が大切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marL="0" indent="0">
              <a:buNone/>
            </a:pPr>
            <a:r>
              <a:rPr lang="en-US" altLang="ja-JP" dirty="0">
                <a:solidFill>
                  <a:schemeClr val="accent4">
                    <a:lumMod val="60000"/>
                    <a:lumOff val="4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❺</a:t>
            </a:r>
            <a:r>
              <a:rPr lang="ja-JP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議論を楽しむ   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　　　　　　　　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みんな善意の人の集まり</a:t>
            </a:r>
            <a:r>
              <a:rPr lang="en-US" altLang="ja-JP" dirty="0">
                <a:solidFill>
                  <a:srgbClr val="FE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marL="0"/>
            <a:endParaRPr lang="en-US" altLang="ja-JP" dirty="0">
              <a:solidFill>
                <a:srgbClr val="FEFF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/>
            <a:endParaRPr lang="en-US" altLang="ja-JP" sz="1900" dirty="0">
              <a:solidFill>
                <a:srgbClr val="FEFFFF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17D5B5-9CC5-4592-9C31-8DD0AB38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9589" y="6222900"/>
            <a:ext cx="682311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858A300-1B28-4C20-8182-2E7AD3C149B9}" type="slidenum">
              <a:rPr lang="en-US" altLang="ja-JP">
                <a:solidFill>
                  <a:srgbClr val="FEFFFF"/>
                </a:solidFill>
              </a:rPr>
              <a:pPr>
                <a:spcAft>
                  <a:spcPts val="600"/>
                </a:spcAft>
                <a:defRPr/>
              </a:pPr>
              <a:t>39</a:t>
            </a:fld>
            <a:endParaRPr lang="en-US" altLang="ja-JP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世界地図 地図 マップ イラスト素材 [ 4108263 ] - フォトライブラリー photolibrary">
            <a:extLst>
              <a:ext uri="{FF2B5EF4-FFF2-40B4-BE49-F238E27FC236}">
                <a16:creationId xmlns:a16="http://schemas.microsoft.com/office/drawing/2014/main" id="{110421A4-7A24-42B4-AD6A-B0357E4A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4277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縦書きテキスト プレースホルダー 4">
            <a:extLst>
              <a:ext uri="{FF2B5EF4-FFF2-40B4-BE49-F238E27FC236}">
                <a16:creationId xmlns:a16="http://schemas.microsoft.com/office/drawing/2014/main" id="{53DB7655-1F8C-4ED0-A86F-1817FEB74E76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1290258" y="1037817"/>
            <a:ext cx="10092059" cy="5486400"/>
          </a:xfrm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ja-JP" altLang="ja-JP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今、ここに世界</a:t>
            </a:r>
            <a:r>
              <a:rPr lang="ja-JP" altLang="en-US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</a:t>
            </a:r>
            <a:r>
              <a:rPr lang="ja-JP" altLang="ja-JP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endParaRPr lang="ja-JP" altLang="en-US" sz="6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３７，０００</a:t>
            </a:r>
            <a:r>
              <a:rPr lang="ja-JP" altLang="ja-JP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もの支店がある大会社がありますが、</a:t>
            </a:r>
            <a:endParaRPr lang="ja-JP" altLang="en-US" sz="6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ja-JP" sz="6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社内規定で支店長の任期が一年と決められています。</a:t>
            </a:r>
            <a:endParaRPr lang="ja-JP" altLang="en-US" sz="6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1">
            <a:extLst>
              <a:ext uri="{FF2B5EF4-FFF2-40B4-BE49-F238E27FC236}">
                <a16:creationId xmlns:a16="http://schemas.microsoft.com/office/drawing/2014/main" id="{B63592A0-C95E-47AE-B92E-06278BD364D1}"/>
              </a:ext>
            </a:extLst>
          </p:cNvPr>
          <p:cNvSpPr txBox="1">
            <a:spLocks/>
          </p:cNvSpPr>
          <p:nvPr/>
        </p:nvSpPr>
        <p:spPr bwMode="auto">
          <a:xfrm>
            <a:off x="1739900" y="225426"/>
            <a:ext cx="87645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ja-JP" altLang="ja-JP" sz="36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まとめ</a:t>
            </a:r>
          </a:p>
        </p:txBody>
      </p:sp>
      <p:sp>
        <p:nvSpPr>
          <p:cNvPr id="66564" name="TextBox 5">
            <a:extLst>
              <a:ext uri="{FF2B5EF4-FFF2-40B4-BE49-F238E27FC236}">
                <a16:creationId xmlns:a16="http://schemas.microsoft.com/office/drawing/2014/main" id="{50C205E8-5ECC-465D-84DE-D8A3D1DBC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7" y="2692712"/>
            <a:ext cx="1131499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4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0" lang="ja-JP" altLang="en-US" sz="4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「人生には答えがない」と言います。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4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4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4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ロータリーも　自分自身が　最も納得できる言葉や  </a:t>
            </a:r>
            <a:endParaRPr kumimoji="0" lang="en-US" altLang="ja-JP" sz="40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ja-JP" sz="4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0" lang="ja-JP" altLang="en-US" sz="4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価値観こそがベストアンサーです。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ja-JP" altLang="en-US" sz="40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4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自分の中から答えを引き出しましょう。</a:t>
            </a:r>
            <a:endParaRPr kumimoji="0" lang="ja-JP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565" name="Title 1">
            <a:extLst>
              <a:ext uri="{FF2B5EF4-FFF2-40B4-BE49-F238E27FC236}">
                <a16:creationId xmlns:a16="http://schemas.microsoft.com/office/drawing/2014/main" id="{0640A142-7B85-4214-B838-C85516EF0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07" y="163707"/>
            <a:ext cx="9144000" cy="11445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ja-JP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明朝" panose="02020600040205080304" pitchFamily="18" charset="-128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ja-JP" altLang="en-US" sz="5400" b="1" i="1" dirty="0">
                <a:solidFill>
                  <a:srgbClr val="DA2EC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ベストアンサー</a:t>
            </a:r>
            <a:endParaRPr kumimoji="0" lang="ja-JP" altLang="ja-JP" sz="5400" b="1" i="1" dirty="0">
              <a:solidFill>
                <a:srgbClr val="DA2EC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5A84DC-0592-48B5-ADE0-1337FFF1EA3D}"/>
              </a:ext>
            </a:extLst>
          </p:cNvPr>
          <p:cNvSpPr/>
          <p:nvPr/>
        </p:nvSpPr>
        <p:spPr>
          <a:xfrm>
            <a:off x="1523207" y="1288140"/>
            <a:ext cx="9144000" cy="12115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40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自分が納得できる答えがベストアンサー</a:t>
            </a:r>
            <a:endParaRPr lang="en-US" altLang="ja-JP" sz="4000" b="1" dirty="0"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744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C71B0819-47EC-4FAC-85C3-4D938D3B0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3847"/>
          <a:stretch>
            <a:fillRect/>
          </a:stretch>
        </p:blipFill>
        <p:spPr bwMode="auto">
          <a:xfrm>
            <a:off x="0" y="-301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4B27FF2-BB46-4491-BEE6-EFE960B40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29" y="2516188"/>
            <a:ext cx="11211411" cy="1290824"/>
          </a:xfrm>
          <a:solidFill>
            <a:srgbClr val="00B0F0"/>
          </a:solidFill>
        </p:spPr>
        <p:txBody>
          <a:bodyPr rtlCol="0" anchor="ctr">
            <a:normAutofit fontScale="90000"/>
          </a:bodyPr>
          <a:lstStyle/>
          <a:p>
            <a:pPr algn="just">
              <a:defRPr/>
            </a:pPr>
            <a:r>
              <a:rPr lang="en-US" altLang="ja-JP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Ⅴ.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セッションの組み立てとスキル</a:t>
            </a:r>
          </a:p>
        </p:txBody>
      </p:sp>
      <p:sp>
        <p:nvSpPr>
          <p:cNvPr id="39940" name="スライド番号プレースホルダー 4">
            <a:extLst>
              <a:ext uri="{FF2B5EF4-FFF2-40B4-BE49-F238E27FC236}">
                <a16:creationId xmlns:a16="http://schemas.microsoft.com/office/drawing/2014/main" id="{1672675A-50F3-45AF-9CF2-4D265A62B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35863" y="6042026"/>
            <a:ext cx="94615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673F15-FAC2-49F3-8948-7807CCB20468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6" name="Rectangle 7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7" name="Freeform: Shape 7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タイトル 1">
            <a:extLst>
              <a:ext uri="{FF2B5EF4-FFF2-40B4-BE49-F238E27FC236}">
                <a16:creationId xmlns:a16="http://schemas.microsoft.com/office/drawing/2014/main" id="{BEF4DA1D-F28D-43EC-9FB7-57D924E83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072" y="1572672"/>
            <a:ext cx="4013200" cy="44611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z="3200" kern="1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セッション全体の</a:t>
            </a:r>
            <a:br>
              <a:rPr lang="ja-JP" altLang="en-US" sz="3200" kern="1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200" kern="1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組み立てステップ　</a:t>
            </a:r>
            <a:br>
              <a:rPr lang="ja-JP" altLang="en-US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en-US" altLang="ja-JP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en-US" altLang="ja-JP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ja-JP" altLang="en-US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200" kern="1200" dirty="0">
                <a:solidFill>
                  <a:srgbClr val="7030A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ファシリテーターに求められるスキル</a:t>
            </a:r>
            <a:br>
              <a:rPr lang="ja-JP" altLang="en-US" sz="3200" kern="1200" dirty="0">
                <a:solidFill>
                  <a:srgbClr val="7030A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ja-JP" altLang="en-US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ja-JP" altLang="en-US" sz="3200" kern="1200" dirty="0">
              <a:solidFill>
                <a:srgbClr val="FFFF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0968" name="Arc 7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43E44553-8E10-473A-AF4A-1408C2FD809E}"/>
              </a:ext>
            </a:extLst>
          </p:cNvPr>
          <p:cNvSpPr txBox="1">
            <a:spLocks noChangeArrowheads="1"/>
          </p:cNvSpPr>
          <p:nvPr/>
        </p:nvSpPr>
        <p:spPr>
          <a:xfrm>
            <a:off x="4318296" y="591344"/>
            <a:ext cx="7035503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None/>
            </a:pPr>
            <a:r>
              <a:rPr lang="en-US" altLang="ja-JP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①</a:t>
            </a:r>
            <a:r>
              <a:rPr lang="ja-JP" altLang="en-US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場のデザインのスキル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3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～場をつくり、つなげる</a:t>
            </a:r>
            <a:endParaRPr lang="en-US" altLang="ja-JP" sz="32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14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altLang="ja-JP" sz="3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②</a:t>
            </a:r>
            <a:r>
              <a:rPr lang="ja-JP" altLang="en-US" sz="36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600" b="1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対人関係のスキル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3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～受け止め、引き出す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105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altLang="ja-JP" sz="36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③</a:t>
            </a:r>
            <a:r>
              <a:rPr lang="ja-JP" altLang="en-US" sz="36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600" b="1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構造化のスキル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3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～かみ合わせ、整理する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105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altLang="ja-JP" sz="3600" dirty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④</a:t>
            </a:r>
            <a:r>
              <a:rPr lang="ja-JP" altLang="en-US" sz="3600" dirty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600" b="1" dirty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合意形成のスキル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ja-JP" altLang="en-US" sz="32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～まとめて、分かち合う</a:t>
            </a:r>
          </a:p>
        </p:txBody>
      </p:sp>
      <p:sp>
        <p:nvSpPr>
          <p:cNvPr id="40964" name="スライド番号プレースホルダー 1">
            <a:extLst>
              <a:ext uri="{FF2B5EF4-FFF2-40B4-BE49-F238E27FC236}">
                <a16:creationId xmlns:a16="http://schemas.microsoft.com/office/drawing/2014/main" id="{E0CA5FBA-8C99-40F2-BF72-6AF9A360C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41564" y="6356350"/>
            <a:ext cx="181223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F803953-77B1-4739-A182-61C6422F6B33}" type="slidenum">
              <a:rPr kumimoji="0" lang="en-US" altLang="ja-JP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42</a:t>
            </a:fld>
            <a:endParaRPr kumimoji="0" lang="en-US" altLang="ja-JP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95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スライド番号プレースホルダー 1">
            <a:extLst>
              <a:ext uri="{FF2B5EF4-FFF2-40B4-BE49-F238E27FC236}">
                <a16:creationId xmlns:a16="http://schemas.microsoft.com/office/drawing/2014/main" id="{D078BEFD-DDFD-491B-8CB7-E2CD71821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65194" y="6411619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3DDEBAF-F868-4DD1-83D4-DB6C5A1C1195}" type="slidenum">
              <a:rPr kumimoji="0" lang="en-US" altLang="ja-JP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43</a:t>
            </a:fld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A303551-D1E2-4720-9AB1-EBBD6E04025E}"/>
              </a:ext>
            </a:extLst>
          </p:cNvPr>
          <p:cNvSpPr txBox="1">
            <a:spLocks noChangeArrowheads="1"/>
          </p:cNvSpPr>
          <p:nvPr/>
        </p:nvSpPr>
        <p:spPr>
          <a:xfrm>
            <a:off x="2351089" y="946151"/>
            <a:ext cx="8675687" cy="5618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①　挨拶</a:t>
            </a:r>
            <a:r>
              <a:rPr lang="en-US" altLang="ja-JP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(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テーマ、自分紹介</a:t>
            </a:r>
            <a:r>
              <a:rPr lang="en-US" altLang="ja-JP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)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  <a:endParaRPr lang="ja-JP" altLang="en-US" sz="3200" dirty="0"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②　参加者自己紹介</a:t>
            </a:r>
            <a:r>
              <a:rPr lang="en-US" altLang="ja-JP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(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クラブ、役職、氏名</a:t>
            </a:r>
            <a:r>
              <a:rPr lang="en-US" altLang="ja-JP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)</a:t>
            </a:r>
            <a:r>
              <a:rPr lang="ja-JP" altLang="en-US" sz="3200" dirty="0">
                <a:solidFill>
                  <a:srgbClr val="0070C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　</a:t>
            </a: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7030A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③　セッションの目的の確認</a:t>
            </a:r>
            <a:endParaRPr lang="en-US" altLang="ja-JP" sz="3200" dirty="0">
              <a:solidFill>
                <a:srgbClr val="7030A0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00B05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④　最初の質問</a:t>
            </a: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996600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⑤　意見発言</a:t>
            </a: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0000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⑥　④⑤～質問と発言の繰り返し</a:t>
            </a: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chemeClr val="accent3">
                    <a:lumMod val="50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⑦　セッションの目的の再確認</a:t>
            </a: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⑧　まとめ</a:t>
            </a:r>
            <a:r>
              <a:rPr lang="en-US" altLang="ja-JP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or</a:t>
            </a:r>
            <a:r>
              <a:rPr lang="ja-JP" altLang="en-US" sz="3200" dirty="0">
                <a:solidFill>
                  <a:srgbClr val="FF6699"/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確認</a:t>
            </a:r>
            <a:endParaRPr lang="en-US" altLang="ja-JP" sz="3200" dirty="0">
              <a:solidFill>
                <a:srgbClr val="FF6699"/>
              </a:solidFill>
              <a:latin typeface="HGP創英角ｺﾞｼｯｸUB" panose="020B0A00000000000000" pitchFamily="34" charset="-128"/>
              <a:ea typeface="HGP創英角ｺﾞｼｯｸUB" panose="020B0A00000000000000" pitchFamily="34" charset="-128"/>
            </a:endParaRPr>
          </a:p>
          <a:p>
            <a:pPr marL="0" indent="0">
              <a:buClr>
                <a:srgbClr val="0000FF"/>
              </a:buClr>
              <a:buFont typeface="Wingdings 3" charset="2"/>
              <a:buNone/>
              <a:defRPr/>
            </a:pP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P創英角ｺﾞｼｯｸUB" panose="020B0A00000000000000" pitchFamily="34" charset="-128"/>
                <a:ea typeface="HGP創英角ｺﾞｼｯｸUB" panose="020B0A00000000000000" pitchFamily="34" charset="-128"/>
              </a:rPr>
              <a:t>⑨　閉会の挨拶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CB3052B-5221-424F-BB76-DF5F469D60E1}"/>
              </a:ext>
            </a:extLst>
          </p:cNvPr>
          <p:cNvSpPr txBox="1">
            <a:spLocks noChangeArrowheads="1"/>
          </p:cNvSpPr>
          <p:nvPr/>
        </p:nvSpPr>
        <p:spPr>
          <a:xfrm>
            <a:off x="2110147" y="293686"/>
            <a:ext cx="8291513" cy="10080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ja-JP" sz="40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RLI:</a:t>
            </a:r>
            <a:r>
              <a:rPr lang="ja-JP" altLang="en-US" sz="40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基本的なセッションの流れとスキル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br>
              <a:rPr lang="ja-JP" altLang="en-US" b="1" dirty="0">
                <a:solidFill>
                  <a:srgbClr val="002060"/>
                </a:solidFill>
              </a:rPr>
            </a:br>
            <a:endParaRPr lang="en-US" altLang="ja-JP" dirty="0">
              <a:solidFill>
                <a:srgbClr val="002060"/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E5370702-9255-4D5B-BCCF-9CB1B24EB18C}"/>
              </a:ext>
            </a:extLst>
          </p:cNvPr>
          <p:cNvSpPr/>
          <p:nvPr/>
        </p:nvSpPr>
        <p:spPr>
          <a:xfrm>
            <a:off x="1058861" y="1016647"/>
            <a:ext cx="896938" cy="532952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場の</a:t>
            </a:r>
          </a:p>
          <a:p>
            <a:pPr algn="ctr">
              <a:defRPr/>
            </a:pPr>
            <a:r>
              <a:rPr kumimoji="1" lang="ja-JP" altLang="en-US" sz="2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デザイン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57B6B737-EAE9-4D4B-8E4E-5DE722B6983E}"/>
              </a:ext>
            </a:extLst>
          </p:cNvPr>
          <p:cNvSpPr/>
          <p:nvPr/>
        </p:nvSpPr>
        <p:spPr>
          <a:xfrm>
            <a:off x="8846852" y="3767854"/>
            <a:ext cx="2569124" cy="90662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構造化</a:t>
            </a:r>
          </a:p>
        </p:txBody>
      </p:sp>
      <p:sp>
        <p:nvSpPr>
          <p:cNvPr id="19" name="矩形 19">
            <a:extLst>
              <a:ext uri="{FF2B5EF4-FFF2-40B4-BE49-F238E27FC236}">
                <a16:creationId xmlns:a16="http://schemas.microsoft.com/office/drawing/2014/main" id="{74121135-5703-4785-850B-DB242714F8AF}"/>
              </a:ext>
            </a:extLst>
          </p:cNvPr>
          <p:cNvSpPr/>
          <p:nvPr/>
        </p:nvSpPr>
        <p:spPr>
          <a:xfrm>
            <a:off x="2110147" y="2804840"/>
            <a:ext cx="6583680" cy="1872208"/>
          </a:xfrm>
          <a:prstGeom prst="rect">
            <a:avLst/>
          </a:prstGeom>
          <a:gradFill>
            <a:gsLst>
              <a:gs pos="1000">
                <a:srgbClr val="7FC83F">
                  <a:alpha val="5000"/>
                </a:srgbClr>
              </a:gs>
              <a:gs pos="18000">
                <a:srgbClr val="489CD1">
                  <a:alpha val="5000"/>
                </a:srgbClr>
              </a:gs>
              <a:gs pos="36000">
                <a:srgbClr val="9B2486">
                  <a:alpha val="5000"/>
                </a:srgbClr>
              </a:gs>
              <a:gs pos="52000">
                <a:srgbClr val="D33634">
                  <a:alpha val="5000"/>
                </a:srgbClr>
              </a:gs>
              <a:gs pos="68000">
                <a:srgbClr val="E93668">
                  <a:alpha val="5000"/>
                </a:srgbClr>
              </a:gs>
              <a:gs pos="83000">
                <a:srgbClr val="E46C33">
                  <a:alpha val="5000"/>
                </a:srgbClr>
              </a:gs>
              <a:gs pos="95000">
                <a:srgbClr val="F5C248">
                  <a:alpha val="5000"/>
                </a:srgbClr>
              </a:gs>
            </a:gsLst>
          </a:gradFill>
          <a:ln w="72000">
            <a:gradFill>
              <a:gsLst>
                <a:gs pos="1000">
                  <a:srgbClr val="7FC83F"/>
                </a:gs>
                <a:gs pos="18000">
                  <a:srgbClr val="489CD1"/>
                </a:gs>
                <a:gs pos="36000">
                  <a:srgbClr val="9B2486"/>
                </a:gs>
                <a:gs pos="52000">
                  <a:srgbClr val="D33634"/>
                </a:gs>
                <a:gs pos="68000">
                  <a:srgbClr val="E93668"/>
                </a:gs>
                <a:gs pos="83000">
                  <a:srgbClr val="E46C33"/>
                </a:gs>
                <a:gs pos="95000">
                  <a:srgbClr val="F5C248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defRPr/>
            </a:pPr>
            <a:endParaRPr lang="ja-JP" altLang="en-US">
              <a:gradFill>
                <a:gsLst>
                  <a:gs pos="1000">
                    <a:srgbClr val="7FC83F"/>
                  </a:gs>
                  <a:gs pos="18000">
                    <a:srgbClr val="489CD1"/>
                  </a:gs>
                  <a:gs pos="36000">
                    <a:srgbClr val="9B2486"/>
                  </a:gs>
                  <a:gs pos="52000">
                    <a:srgbClr val="D33634"/>
                  </a:gs>
                  <a:gs pos="68000">
                    <a:srgbClr val="E93668"/>
                  </a:gs>
                  <a:gs pos="83000">
                    <a:srgbClr val="E46C33"/>
                  </a:gs>
                  <a:gs pos="95000">
                    <a:srgbClr val="F5C248"/>
                  </a:gs>
                </a:gsLst>
              </a:gra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82EF814-608D-42CE-B2B2-F857E8E64DEA}"/>
              </a:ext>
            </a:extLst>
          </p:cNvPr>
          <p:cNvSpPr/>
          <p:nvPr/>
        </p:nvSpPr>
        <p:spPr>
          <a:xfrm>
            <a:off x="8846852" y="2804839"/>
            <a:ext cx="2564036" cy="8765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対人関係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3E7A2C5-42BF-4A14-B2A9-D731B9526C46}"/>
              </a:ext>
            </a:extLst>
          </p:cNvPr>
          <p:cNvSpPr/>
          <p:nvPr/>
        </p:nvSpPr>
        <p:spPr>
          <a:xfrm>
            <a:off x="5715565" y="5319831"/>
            <a:ext cx="2569124" cy="8654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合意形成</a:t>
            </a:r>
          </a:p>
        </p:txBody>
      </p:sp>
    </p:spTree>
    <p:extLst>
      <p:ext uri="{BB962C8B-B14F-4D97-AF65-F5344CB8AC3E}">
        <p14:creationId xmlns:p14="http://schemas.microsoft.com/office/powerpoint/2010/main" val="974541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4" name="Rectangle 7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95" name="Oval 7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タイトル 1">
            <a:extLst>
              <a:ext uri="{FF2B5EF4-FFF2-40B4-BE49-F238E27FC236}">
                <a16:creationId xmlns:a16="http://schemas.microsoft.com/office/drawing/2014/main" id="{417EE013-0793-4E2E-8EF9-B2FA05BDD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733" y="1066486"/>
            <a:ext cx="4196442" cy="4064628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①　</a:t>
            </a:r>
            <a:br>
              <a:rPr lang="en-US" altLang="ja-JP" sz="41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41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場のデザイン</a:t>
            </a:r>
            <a:b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のスキル</a:t>
            </a:r>
            <a:br>
              <a:rPr lang="ja-JP" altLang="en-US" sz="41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1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br>
              <a:rPr lang="ja-JP" altLang="en-US" sz="41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～場をつくり、つなげる</a:t>
            </a:r>
          </a:p>
        </p:txBody>
      </p:sp>
      <p:sp>
        <p:nvSpPr>
          <p:cNvPr id="41996" name="Arc 8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97" name="Oval 8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87" name="コンテンツ プレースホルダー 2">
            <a:extLst>
              <a:ext uri="{FF2B5EF4-FFF2-40B4-BE49-F238E27FC236}">
                <a16:creationId xmlns:a16="http://schemas.microsoft.com/office/drawing/2014/main" id="{648E4F51-1303-4EDF-B1F9-67869A759F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74326" y="1842281"/>
            <a:ext cx="7060523" cy="461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問題解決のための準備のステップ</a:t>
            </a:r>
            <a:r>
              <a:rPr lang="en-US" altLang="ja-JP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lang="ja-JP" altLang="en-US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・何を目的にするか</a:t>
            </a:r>
            <a:endParaRPr lang="en-US" altLang="ja-JP" dirty="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・どういうやり方で進めるか設計</a:t>
            </a:r>
            <a:endParaRPr lang="en-US" altLang="ja-JP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・どういうプロセスで成果を出すか組立</a:t>
            </a:r>
          </a:p>
          <a:p>
            <a:pPr marL="0" indent="0">
              <a:buNone/>
            </a:pPr>
            <a:endParaRPr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1988" name="スライド番号プレースホルダー 1">
            <a:extLst>
              <a:ext uri="{FF2B5EF4-FFF2-40B4-BE49-F238E27FC236}">
                <a16:creationId xmlns:a16="http://schemas.microsoft.com/office/drawing/2014/main" id="{4D746343-B909-4F48-8364-07BD8A5835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8365D2DC-8320-43A3-9BA4-3B7B4291671F}" type="slidenum">
              <a:rPr kumimoji="0" lang="en-US" altLang="ja-JP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44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118981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1" name="コンテンツ プレースホルダー 2">
            <a:extLst>
              <a:ext uri="{FF2B5EF4-FFF2-40B4-BE49-F238E27FC236}">
                <a16:creationId xmlns:a16="http://schemas.microsoft.com/office/drawing/2014/main" id="{90B3A52E-7D11-4E65-B0B2-469DFD12E7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3700" y="1720850"/>
            <a:ext cx="6902450" cy="4527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自由に語り合う、発散のステップ</a:t>
            </a:r>
            <a:r>
              <a:rPr lang="en-US" altLang="ja-JP" sz="32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lang="ja-JP" altLang="en-US" sz="32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sz="32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・メッセージを受け止め</a:t>
            </a:r>
            <a:endParaRPr lang="en-US" altLang="ja-JP" sz="3200" dirty="0">
              <a:solidFill>
                <a:schemeClr val="accent4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・そこに込められた想いを</a:t>
            </a:r>
            <a:r>
              <a:rPr lang="ja-JP" altLang="en-US" sz="32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引き出す</a:t>
            </a:r>
            <a:endParaRPr lang="en-US" altLang="ja-JP" sz="3200" b="1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・傾聴、復唱、質問、整理のスキル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0" name="タイトル 1">
            <a:extLst>
              <a:ext uri="{FF2B5EF4-FFF2-40B4-BE49-F238E27FC236}">
                <a16:creationId xmlns:a16="http://schemas.microsoft.com/office/drawing/2014/main" id="{4FF46F29-8035-4DC0-934F-6ED314F88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9750" y="666750"/>
            <a:ext cx="4202584" cy="4794564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②</a:t>
            </a:r>
            <a:b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対人関係</a:t>
            </a:r>
            <a:b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のスキル</a:t>
            </a:r>
            <a:b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br>
              <a:rPr lang="en-US" altLang="ja-JP" sz="41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2800" dirty="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</a:t>
            </a:r>
            <a:r>
              <a:rPr lang="ja-JP" altLang="en-US" sz="28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～受け止め、引き出す　</a:t>
            </a:r>
          </a:p>
        </p:txBody>
      </p:sp>
      <p:sp>
        <p:nvSpPr>
          <p:cNvPr id="43012" name="スライド番号プレースホルダー 1">
            <a:extLst>
              <a:ext uri="{FF2B5EF4-FFF2-40B4-BE49-F238E27FC236}">
                <a16:creationId xmlns:a16="http://schemas.microsoft.com/office/drawing/2014/main" id="{FC7E6AEB-1638-4E37-9BC6-DB4D957FD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6B2C8922-275B-4C52-B06E-66A21094FA79}" type="slidenum">
              <a:rPr kumimoji="0" lang="en-US" altLang="ja-JP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45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1808473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38" name="Rectangle 72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9" name="Oval 7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タイトル 1">
            <a:extLst>
              <a:ext uri="{FF2B5EF4-FFF2-40B4-BE49-F238E27FC236}">
                <a16:creationId xmlns:a16="http://schemas.microsoft.com/office/drawing/2014/main" id="{027E2189-E15E-4817-948B-8450CE0A5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410" y="959120"/>
            <a:ext cx="4450040" cy="4338749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40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</a:t>
            </a:r>
            <a:br>
              <a:rPr lang="en-US" altLang="ja-JP" sz="400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400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構造化のスキル</a:t>
            </a:r>
            <a:br>
              <a:rPr lang="ja-JP" altLang="en-US" sz="400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00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br>
              <a:rPr lang="en-US" altLang="ja-JP" sz="400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400">
                <a:solidFill>
                  <a:srgbClr val="FFFF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～かみ合わせ、</a:t>
            </a:r>
            <a:r>
              <a:rPr lang="en-US" altLang="ja-JP" sz="280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80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整理する</a:t>
            </a:r>
            <a:endParaRPr lang="ja-JP" altLang="en-US" sz="2800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4040" name="Freeform: Shape 76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041" name="Freeform: Shape 78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042" name="Freeform: Shape 80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035" name="コンテンツ プレースホルダー 2">
            <a:extLst>
              <a:ext uri="{FF2B5EF4-FFF2-40B4-BE49-F238E27FC236}">
                <a16:creationId xmlns:a16="http://schemas.microsoft.com/office/drawing/2014/main" id="{185D9B32-7A1C-4F1F-BF05-1613AFA8A9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35600" y="1555750"/>
            <a:ext cx="6496050" cy="48831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ja-JP" sz="360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360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発散の後の収束のステップ</a:t>
            </a:r>
            <a:r>
              <a:rPr lang="en-US" altLang="ja-JP" sz="360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lang="ja-JP" altLang="en-US" sz="360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sz="360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60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・議論をかみ合わせる</a:t>
            </a:r>
          </a:p>
          <a:p>
            <a:pPr marL="0" indent="0">
              <a:buNone/>
            </a:pPr>
            <a:endParaRPr lang="en-US" altLang="ja-JP" sz="360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360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・全体像を整理し、</a:t>
            </a:r>
            <a:endParaRPr lang="en-US" altLang="ja-JP" sz="360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en-US" altLang="ja-JP" sz="360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      </a:t>
            </a:r>
            <a:r>
              <a:rPr lang="ja-JP" altLang="en-US" sz="360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360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360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焦点を絞り込む</a:t>
            </a: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4043" name="Freeform: Shape 82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044" name="Freeform: Shape 84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045" name="Freeform: Shape 86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036" name="スライド番号プレースホルダー 1">
            <a:extLst>
              <a:ext uri="{FF2B5EF4-FFF2-40B4-BE49-F238E27FC236}">
                <a16:creationId xmlns:a16="http://schemas.microsoft.com/office/drawing/2014/main" id="{24177645-35DC-4FAC-AA36-7A373353F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506330" y="6356350"/>
            <a:ext cx="84747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17730534-36EE-4877-9764-D1538543E50F}" type="slidenum">
              <a:rPr kumimoji="0" lang="en-US" altLang="ja-JP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46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3436921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2" name="Rectangle 13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3" name="Rectangle: Rounded Corners 13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タイトル 1">
            <a:extLst>
              <a:ext uri="{FF2B5EF4-FFF2-40B4-BE49-F238E27FC236}">
                <a16:creationId xmlns:a16="http://schemas.microsoft.com/office/drawing/2014/main" id="{98660063-3AEC-4584-AB43-DFEBE4246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401" y="1112969"/>
            <a:ext cx="4470398" cy="416601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altLang="ja-JP" sz="3700" u="sng" dirty="0">
                <a:solidFill>
                  <a:srgbClr val="FFFFFF"/>
                </a:solidFill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④　</a:t>
            </a:r>
            <a:br>
              <a:rPr lang="en-US" altLang="ja-JP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en-US" altLang="ja-JP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合意形成のスキル</a:t>
            </a:r>
            <a:b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b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en-US" altLang="ja-JP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3100" dirty="0">
                <a:solidFill>
                  <a:srgbClr val="7030A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～まとめて、分かち合う</a:t>
            </a:r>
            <a:br>
              <a:rPr lang="ja-JP" altLang="en-US" sz="4000" dirty="0">
                <a:solidFill>
                  <a:srgbClr val="7030A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ja-JP" altLang="en-US" sz="4000" dirty="0">
              <a:solidFill>
                <a:srgbClr val="7030A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5064" name="Freeform: Shape 14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065" name="Freeform: Shape 14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066" name="Freeform: Shape 14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059" name="コンテンツ プレースホルダー 2">
            <a:extLst>
              <a:ext uri="{FF2B5EF4-FFF2-40B4-BE49-F238E27FC236}">
                <a16:creationId xmlns:a16="http://schemas.microsoft.com/office/drawing/2014/main" id="{ADF7FDB0-9B3A-408F-8E33-0A81845CAE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4750" y="820880"/>
            <a:ext cx="7023100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en-US" altLang="ja-JP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意思決定のステップ</a:t>
            </a:r>
            <a:r>
              <a:rPr lang="en-US" altLang="ja-JP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lang="ja-JP" altLang="en-US" sz="40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創造的な合意形成に向けて、</a:t>
            </a:r>
          </a:p>
          <a:p>
            <a:pPr marL="0" indent="0">
              <a:buNone/>
            </a:pPr>
            <a:r>
              <a:rPr lang="ja-JP" altLang="en-US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4000" dirty="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solidFill>
                  <a:srgbClr val="C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         意見をまとめていく</a:t>
            </a:r>
          </a:p>
          <a:p>
            <a:pPr marL="0" indent="0">
              <a:buNone/>
            </a:pPr>
            <a:endParaRPr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5067" name="Freeform: Shape 14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068" name="Freeform: Shape 14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069" name="Freeform: Shape 15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060" name="スライド番号プレースホルダー 1">
            <a:extLst>
              <a:ext uri="{FF2B5EF4-FFF2-40B4-BE49-F238E27FC236}">
                <a16:creationId xmlns:a16="http://schemas.microsoft.com/office/drawing/2014/main" id="{7B6B7AD8-93E0-4024-BB5A-A56F94ECB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506330" y="6356350"/>
            <a:ext cx="84747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D9ED36D3-9F89-4F91-A2C6-A7DC098D5B17}" type="slidenum">
              <a:rPr kumimoji="0" lang="en-US" altLang="ja-JP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47</a:t>
            </a:fld>
            <a:endParaRPr kumimoji="0" lang="en-US" altLang="ja-JP"/>
          </a:p>
        </p:txBody>
      </p:sp>
    </p:spTree>
    <p:extLst>
      <p:ext uri="{BB962C8B-B14F-4D97-AF65-F5344CB8AC3E}">
        <p14:creationId xmlns:p14="http://schemas.microsoft.com/office/powerpoint/2010/main" val="3741457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6" name="Rectangle 7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7" name="Freeform: Shape 7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タイトル 1">
            <a:extLst>
              <a:ext uri="{FF2B5EF4-FFF2-40B4-BE49-F238E27FC236}">
                <a16:creationId xmlns:a16="http://schemas.microsoft.com/office/drawing/2014/main" id="{BEF4DA1D-F28D-43EC-9FB7-57D924E83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072" y="1572672"/>
            <a:ext cx="4013200" cy="4461163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ja-JP" altLang="en-US" sz="3200" kern="1200" dirty="0">
                <a:solidFill>
                  <a:srgbClr val="7030A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br>
              <a:rPr lang="ja-JP" altLang="en-US" sz="3200" kern="12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ja-JP" altLang="en-US" sz="3200" kern="1200" dirty="0">
              <a:solidFill>
                <a:srgbClr val="FFFF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0968" name="Arc 7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64" name="スライド番号プレースホルダー 1">
            <a:extLst>
              <a:ext uri="{FF2B5EF4-FFF2-40B4-BE49-F238E27FC236}">
                <a16:creationId xmlns:a16="http://schemas.microsoft.com/office/drawing/2014/main" id="{E0CA5FBA-8C99-40F2-BF72-6AF9A360C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541564" y="6356350"/>
            <a:ext cx="181223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F803953-77B1-4739-A182-61C6422F6B33}" type="slidenum">
              <a:rPr kumimoji="0" lang="en-US" altLang="ja-JP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48</a:t>
            </a:fld>
            <a:endParaRPr kumimoji="0" lang="en-US" altLang="ja-JP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" name="図 5">
            <a:extLst>
              <a:ext uri="{FF2B5EF4-FFF2-40B4-BE49-F238E27FC236}">
                <a16:creationId xmlns:a16="http://schemas.microsoft.com/office/drawing/2014/main" id="{5CDAD0BA-C859-4BCD-87B9-058D1BF95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96" y="803275"/>
            <a:ext cx="74168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フレーム 13">
            <a:extLst>
              <a:ext uri="{FF2B5EF4-FFF2-40B4-BE49-F238E27FC236}">
                <a16:creationId xmlns:a16="http://schemas.microsoft.com/office/drawing/2014/main" id="{5E92DA32-5947-46FC-8728-85910B3BDE08}"/>
              </a:ext>
            </a:extLst>
          </p:cNvPr>
          <p:cNvSpPr/>
          <p:nvPr/>
        </p:nvSpPr>
        <p:spPr>
          <a:xfrm>
            <a:off x="4368006" y="721781"/>
            <a:ext cx="3455988" cy="2514600"/>
          </a:xfrm>
          <a:prstGeom prst="frame">
            <a:avLst>
              <a:gd name="adj1" fmla="val 36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フレーム 14">
            <a:extLst>
              <a:ext uri="{FF2B5EF4-FFF2-40B4-BE49-F238E27FC236}">
                <a16:creationId xmlns:a16="http://schemas.microsoft.com/office/drawing/2014/main" id="{46D7B9F5-B274-4FBD-9BDE-DB71A03F829D}"/>
              </a:ext>
            </a:extLst>
          </p:cNvPr>
          <p:cNvSpPr/>
          <p:nvPr/>
        </p:nvSpPr>
        <p:spPr>
          <a:xfrm>
            <a:off x="8482139" y="721781"/>
            <a:ext cx="3455988" cy="2514600"/>
          </a:xfrm>
          <a:prstGeom prst="frame">
            <a:avLst>
              <a:gd name="adj1" fmla="val 369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>
            <a:extLst>
              <a:ext uri="{FF2B5EF4-FFF2-40B4-BE49-F238E27FC236}">
                <a16:creationId xmlns:a16="http://schemas.microsoft.com/office/drawing/2014/main" id="{90338DE8-C080-4AB7-9491-AABB61DD87B4}"/>
              </a:ext>
            </a:extLst>
          </p:cNvPr>
          <p:cNvSpPr/>
          <p:nvPr/>
        </p:nvSpPr>
        <p:spPr>
          <a:xfrm>
            <a:off x="4368006" y="3710781"/>
            <a:ext cx="3455988" cy="2586037"/>
          </a:xfrm>
          <a:prstGeom prst="frame">
            <a:avLst>
              <a:gd name="adj1" fmla="val 369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フレーム 17">
            <a:extLst>
              <a:ext uri="{FF2B5EF4-FFF2-40B4-BE49-F238E27FC236}">
                <a16:creationId xmlns:a16="http://schemas.microsoft.com/office/drawing/2014/main" id="{511EC08C-0BAD-4BE3-9101-47832C0E5E07}"/>
              </a:ext>
            </a:extLst>
          </p:cNvPr>
          <p:cNvSpPr/>
          <p:nvPr/>
        </p:nvSpPr>
        <p:spPr>
          <a:xfrm>
            <a:off x="8468934" y="3710780"/>
            <a:ext cx="3482397" cy="2586037"/>
          </a:xfrm>
          <a:prstGeom prst="frame">
            <a:avLst>
              <a:gd name="adj1" fmla="val 369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474AA13-2F31-4B59-9133-3D3EE7B5437E}"/>
              </a:ext>
            </a:extLst>
          </p:cNvPr>
          <p:cNvSpPr/>
          <p:nvPr/>
        </p:nvSpPr>
        <p:spPr>
          <a:xfrm>
            <a:off x="69850" y="1572672"/>
            <a:ext cx="4350046" cy="38438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四つの組み立て　</a:t>
            </a:r>
          </a:p>
          <a:p>
            <a:r>
              <a:rPr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kumimoji="1" lang="ja-JP" altLang="en-US" sz="4000" dirty="0">
                <a:solidFill>
                  <a:srgbClr val="00206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スキップ</a:t>
            </a:r>
          </a:p>
          <a:p>
            <a:endParaRPr lang="ja-JP" altLang="en-US" sz="4000" dirty="0">
              <a:solidFill>
                <a:srgbClr val="00206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4000" dirty="0">
                <a:solidFill>
                  <a:srgbClr val="7030A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そこでの</a:t>
            </a:r>
            <a:r>
              <a:rPr kumimoji="1" lang="ja-JP" altLang="en-US" sz="4000" dirty="0">
                <a:solidFill>
                  <a:srgbClr val="7030A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スキル</a:t>
            </a:r>
          </a:p>
        </p:txBody>
      </p:sp>
    </p:spTree>
    <p:extLst>
      <p:ext uri="{BB962C8B-B14F-4D97-AF65-F5344CB8AC3E}">
        <p14:creationId xmlns:p14="http://schemas.microsoft.com/office/powerpoint/2010/main" val="3363311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extLst>
              <a:ext uri="{FF2B5EF4-FFF2-40B4-BE49-F238E27FC236}">
                <a16:creationId xmlns:a16="http://schemas.microsoft.com/office/drawing/2014/main" id="{4AA582AE-B629-4FD1-9C58-3B7240CB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3847"/>
          <a:stretch>
            <a:fillRect/>
          </a:stretch>
        </p:blipFill>
        <p:spPr bwMode="auto">
          <a:xfrm>
            <a:off x="0" y="30163"/>
            <a:ext cx="12192000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375B85C-A0E1-47F6-B478-16FFFDAC9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153" y="2492376"/>
            <a:ext cx="10787529" cy="1332565"/>
          </a:xfrm>
          <a:solidFill>
            <a:srgbClr val="00B0F0"/>
          </a:solidFill>
        </p:spPr>
        <p:txBody>
          <a:bodyPr rtlCol="0" anchor="ctr">
            <a:normAutofit fontScale="90000"/>
          </a:bodyPr>
          <a:lstStyle/>
          <a:p>
            <a:pPr algn="just">
              <a:defRPr/>
            </a:pPr>
            <a:r>
              <a:rPr lang="en-US" altLang="ja-JP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Ⅵ.</a:t>
            </a:r>
            <a:r>
              <a:rPr lang="ja-JP" altLang="en-US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身に着けたい効果的なスキル</a:t>
            </a:r>
          </a:p>
        </p:txBody>
      </p:sp>
      <p:sp>
        <p:nvSpPr>
          <p:cNvPr id="48132" name="スライド番号プレースホルダー 4">
            <a:extLst>
              <a:ext uri="{FF2B5EF4-FFF2-40B4-BE49-F238E27FC236}">
                <a16:creationId xmlns:a16="http://schemas.microsoft.com/office/drawing/2014/main" id="{E750074F-9272-4AD4-B632-55380B73E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4425" y="6042026"/>
            <a:ext cx="1017588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669CEB-E300-4A3D-83EE-39967893C5D7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表計算イラスト／無料イラストなら「イラストAC」">
            <a:extLst>
              <a:ext uri="{FF2B5EF4-FFF2-40B4-BE49-F238E27FC236}">
                <a16:creationId xmlns:a16="http://schemas.microsoft.com/office/drawing/2014/main" id="{AEC57816-7B11-4218-B56A-5E7EC0B7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50"/>
            <a:ext cx="12192001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9360FC-FC90-41E0-A62F-894B5E2FB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2204" y="620714"/>
            <a:ext cx="11034508" cy="6048375"/>
          </a:xfrm>
        </p:spPr>
        <p:txBody>
          <a:bodyPr vert="horz">
            <a:normAutofit/>
          </a:bodyPr>
          <a:lstStyle/>
          <a:p>
            <a:pPr marL="0" indent="0">
              <a:buNone/>
              <a:defRPr/>
            </a:pP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ja-JP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どうです皆さん、こんな組織が常に好成績を上げることはできるでしょうか。</a:t>
            </a:r>
            <a:endParaRPr lang="ja-JP" altLang="en-US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ja-JP" sz="5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新支店長が全員リーダーシップを</a:t>
            </a:r>
            <a:endParaRPr lang="ja-JP" altLang="en-US" sz="5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ja-JP" sz="5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発揮してバトンタッチし続けることができるでしょうか。</a:t>
            </a:r>
            <a:endParaRPr lang="ja-JP" altLang="en-US" sz="54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5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ja-JP" sz="54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これは大変なことです。</a:t>
            </a:r>
          </a:p>
          <a:p>
            <a:pPr marL="0" indent="0">
              <a:buNone/>
              <a:defRPr/>
            </a:pPr>
            <a:endParaRPr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endParaRPr lang="ja-JP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F713481C-63E7-47C8-BCDE-7EB350F2A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6" y="-24548"/>
            <a:ext cx="12192000" cy="685800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5890B29B-4007-46C1-BF18-B29FD204213B}"/>
              </a:ext>
            </a:extLst>
          </p:cNvPr>
          <p:cNvSpPr/>
          <p:nvPr/>
        </p:nvSpPr>
        <p:spPr>
          <a:xfrm>
            <a:off x="2279650" y="404813"/>
            <a:ext cx="3671888" cy="863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聴　く　力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C83AFD1-2739-47A2-8E70-1CCF03DDD940}"/>
              </a:ext>
            </a:extLst>
          </p:cNvPr>
          <p:cNvSpPr/>
          <p:nvPr/>
        </p:nvSpPr>
        <p:spPr>
          <a:xfrm>
            <a:off x="6743701" y="420688"/>
            <a:ext cx="3673475" cy="863600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参加の手助け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0D78141-642A-4BFF-83E9-D41BCD585D8B}"/>
              </a:ext>
            </a:extLst>
          </p:cNvPr>
          <p:cNvSpPr/>
          <p:nvPr/>
        </p:nvSpPr>
        <p:spPr>
          <a:xfrm>
            <a:off x="2279650" y="1771650"/>
            <a:ext cx="3671888" cy="8651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効果的な質問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96590AF-6B93-4522-AE77-FC05A54AEFDD}"/>
              </a:ext>
            </a:extLst>
          </p:cNvPr>
          <p:cNvSpPr/>
          <p:nvPr/>
        </p:nvSpPr>
        <p:spPr>
          <a:xfrm>
            <a:off x="2279650" y="3140075"/>
            <a:ext cx="3671888" cy="863600"/>
          </a:xfrm>
          <a:prstGeom prst="roundRect">
            <a:avLst/>
          </a:prstGeom>
          <a:solidFill>
            <a:srgbClr val="2FC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30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発言しやすい雰囲気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5001917-AC70-4E7F-864E-137E7B96B082}"/>
              </a:ext>
            </a:extLst>
          </p:cNvPr>
          <p:cNvSpPr/>
          <p:nvPr/>
        </p:nvSpPr>
        <p:spPr>
          <a:xfrm>
            <a:off x="2279650" y="4506914"/>
            <a:ext cx="3671888" cy="8651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問　題　解　決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D1CC840-C9C0-44A9-BE2A-8F60BEDB54DA}"/>
              </a:ext>
            </a:extLst>
          </p:cNvPr>
          <p:cNvSpPr/>
          <p:nvPr/>
        </p:nvSpPr>
        <p:spPr>
          <a:xfrm>
            <a:off x="2279650" y="5751513"/>
            <a:ext cx="3671888" cy="863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対立への対処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A5CC53F-1A14-4E81-B2EA-BCC626943F98}"/>
              </a:ext>
            </a:extLst>
          </p:cNvPr>
          <p:cNvSpPr/>
          <p:nvPr/>
        </p:nvSpPr>
        <p:spPr>
          <a:xfrm>
            <a:off x="6727825" y="1751014"/>
            <a:ext cx="3671888" cy="865187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寛容な姿勢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3430A0B-70E0-4418-B52D-26369C605A87}"/>
              </a:ext>
            </a:extLst>
          </p:cNvPr>
          <p:cNvSpPr/>
          <p:nvPr/>
        </p:nvSpPr>
        <p:spPr>
          <a:xfrm>
            <a:off x="6732589" y="3162300"/>
            <a:ext cx="3671887" cy="863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多角的な見方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A629985-E25A-4344-9D24-419B9E58166D}"/>
              </a:ext>
            </a:extLst>
          </p:cNvPr>
          <p:cNvSpPr/>
          <p:nvPr/>
        </p:nvSpPr>
        <p:spPr>
          <a:xfrm>
            <a:off x="6786564" y="4495800"/>
            <a:ext cx="3673475" cy="863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進行力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B67D1A8-AD06-48B1-AD73-BDE3F968D0E3}"/>
              </a:ext>
            </a:extLst>
          </p:cNvPr>
          <p:cNvSpPr/>
          <p:nvPr/>
        </p:nvSpPr>
        <p:spPr>
          <a:xfrm>
            <a:off x="6831014" y="5740400"/>
            <a:ext cx="3629025" cy="8143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時間の管理</a:t>
            </a:r>
          </a:p>
        </p:txBody>
      </p:sp>
      <p:sp>
        <p:nvSpPr>
          <p:cNvPr id="49164" name="スライド番号プレースホルダー 2">
            <a:extLst>
              <a:ext uri="{FF2B5EF4-FFF2-40B4-BE49-F238E27FC236}">
                <a16:creationId xmlns:a16="http://schemas.microsoft.com/office/drawing/2014/main" id="{34A27ED8-F89C-4AEE-A90B-01C1B6370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-120853" y="6147594"/>
            <a:ext cx="1233487" cy="52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90EEC2-62E8-4560-B432-3EF895E6D798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en-US" altLang="ja-JP" sz="3200" dirty="0">
              <a:solidFill>
                <a:schemeClr val="accent1"/>
              </a:solidFill>
            </a:endParaRPr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8B13B980-5D25-406C-88AC-5CF4DE4A1EE2}"/>
              </a:ext>
            </a:extLst>
          </p:cNvPr>
          <p:cNvSpPr/>
          <p:nvPr/>
        </p:nvSpPr>
        <p:spPr>
          <a:xfrm>
            <a:off x="1574800" y="492125"/>
            <a:ext cx="617538" cy="776288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❶</a:t>
            </a:r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A8149CBB-5580-4EA8-A075-C9065F93E276}"/>
              </a:ext>
            </a:extLst>
          </p:cNvPr>
          <p:cNvSpPr/>
          <p:nvPr/>
        </p:nvSpPr>
        <p:spPr>
          <a:xfrm>
            <a:off x="1617664" y="4538664"/>
            <a:ext cx="619125" cy="77787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❹</a:t>
            </a: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2A918D4E-DFF9-426A-8B6C-DF63B28DED54}"/>
              </a:ext>
            </a:extLst>
          </p:cNvPr>
          <p:cNvSpPr/>
          <p:nvPr/>
        </p:nvSpPr>
        <p:spPr>
          <a:xfrm>
            <a:off x="1617664" y="5838825"/>
            <a:ext cx="619125" cy="776288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❺</a:t>
            </a: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44B3968E-7336-4DB9-930F-43B9A323DD62}"/>
              </a:ext>
            </a:extLst>
          </p:cNvPr>
          <p:cNvSpPr/>
          <p:nvPr/>
        </p:nvSpPr>
        <p:spPr>
          <a:xfrm>
            <a:off x="6057900" y="449264"/>
            <a:ext cx="617538" cy="776287"/>
          </a:xfrm>
          <a:prstGeom prst="flowChartConnector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❻</a:t>
            </a:r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E574BF52-F91E-48E3-A43D-E82A07095E40}"/>
              </a:ext>
            </a:extLst>
          </p:cNvPr>
          <p:cNvSpPr/>
          <p:nvPr/>
        </p:nvSpPr>
        <p:spPr>
          <a:xfrm>
            <a:off x="6045200" y="1809750"/>
            <a:ext cx="617538" cy="776288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❼</a:t>
            </a:r>
          </a:p>
        </p:txBody>
      </p:sp>
      <p:sp>
        <p:nvSpPr>
          <p:cNvPr id="22" name="フローチャート: 結合子 21">
            <a:extLst>
              <a:ext uri="{FF2B5EF4-FFF2-40B4-BE49-F238E27FC236}">
                <a16:creationId xmlns:a16="http://schemas.microsoft.com/office/drawing/2014/main" id="{1FEA0DEC-7812-4A35-8E1F-6AD3B4C8445F}"/>
              </a:ext>
            </a:extLst>
          </p:cNvPr>
          <p:cNvSpPr/>
          <p:nvPr/>
        </p:nvSpPr>
        <p:spPr>
          <a:xfrm>
            <a:off x="6045200" y="3182939"/>
            <a:ext cx="617538" cy="777875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❽</a:t>
            </a: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C5BB9EBC-3B99-4305-9D39-9555A776ABFA}"/>
              </a:ext>
            </a:extLst>
          </p:cNvPr>
          <p:cNvSpPr/>
          <p:nvPr/>
        </p:nvSpPr>
        <p:spPr>
          <a:xfrm>
            <a:off x="6096000" y="4584700"/>
            <a:ext cx="617538" cy="77628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❾</a:t>
            </a:r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6318B3C6-DC0E-4904-A865-7CFE038CAA7E}"/>
              </a:ext>
            </a:extLst>
          </p:cNvPr>
          <p:cNvSpPr/>
          <p:nvPr/>
        </p:nvSpPr>
        <p:spPr>
          <a:xfrm>
            <a:off x="6126164" y="5759450"/>
            <a:ext cx="617537" cy="77628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❿</a:t>
            </a:r>
          </a:p>
        </p:txBody>
      </p:sp>
      <p:sp>
        <p:nvSpPr>
          <p:cNvPr id="25" name="フローチャート: 結合子 24">
            <a:extLst>
              <a:ext uri="{FF2B5EF4-FFF2-40B4-BE49-F238E27FC236}">
                <a16:creationId xmlns:a16="http://schemas.microsoft.com/office/drawing/2014/main" id="{F1CD3EDE-92E0-4A0B-BE11-6DFE4F571BE4}"/>
              </a:ext>
            </a:extLst>
          </p:cNvPr>
          <p:cNvSpPr/>
          <p:nvPr/>
        </p:nvSpPr>
        <p:spPr>
          <a:xfrm>
            <a:off x="1584326" y="1839914"/>
            <a:ext cx="619125" cy="77628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❷</a:t>
            </a:r>
          </a:p>
        </p:txBody>
      </p:sp>
      <p:sp>
        <p:nvSpPr>
          <p:cNvPr id="26" name="フローチャート: 結合子 25">
            <a:extLst>
              <a:ext uri="{FF2B5EF4-FFF2-40B4-BE49-F238E27FC236}">
                <a16:creationId xmlns:a16="http://schemas.microsoft.com/office/drawing/2014/main" id="{09D89D1A-5CCA-4462-A715-97C9E895C3AD}"/>
              </a:ext>
            </a:extLst>
          </p:cNvPr>
          <p:cNvSpPr/>
          <p:nvPr/>
        </p:nvSpPr>
        <p:spPr>
          <a:xfrm>
            <a:off x="1620839" y="3206750"/>
            <a:ext cx="617537" cy="776288"/>
          </a:xfrm>
          <a:prstGeom prst="flowChartConnector">
            <a:avLst/>
          </a:prstGeom>
          <a:solidFill>
            <a:srgbClr val="2FC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❸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305A3BFF-6911-411C-8397-0A238B4BA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6" y="-24548"/>
            <a:ext cx="12192000" cy="6858000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80E216F-691C-4A61-AF0E-52E255238316}"/>
              </a:ext>
            </a:extLst>
          </p:cNvPr>
          <p:cNvSpPr/>
          <p:nvPr/>
        </p:nvSpPr>
        <p:spPr>
          <a:xfrm>
            <a:off x="2711450" y="422275"/>
            <a:ext cx="3671888" cy="863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聴　く　力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96EC0BB-5A6B-4181-A19F-CF7CE21CA7EB}"/>
              </a:ext>
            </a:extLst>
          </p:cNvPr>
          <p:cNvSpPr/>
          <p:nvPr/>
        </p:nvSpPr>
        <p:spPr>
          <a:xfrm>
            <a:off x="6743701" y="441325"/>
            <a:ext cx="3673475" cy="863600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dirty="0">
                <a:solidFill>
                  <a:srgbClr val="00206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発言の意図をくみ取る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5C3DE82-7B09-4490-A973-1AE3A6AF6E79}"/>
              </a:ext>
            </a:extLst>
          </p:cNvPr>
          <p:cNvSpPr/>
          <p:nvPr/>
        </p:nvSpPr>
        <p:spPr>
          <a:xfrm>
            <a:off x="2792414" y="1692275"/>
            <a:ext cx="3671887" cy="8651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効果的な質問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3B28067-3A98-4D48-8E90-5CA11C578D00}"/>
              </a:ext>
            </a:extLst>
          </p:cNvPr>
          <p:cNvSpPr/>
          <p:nvPr/>
        </p:nvSpPr>
        <p:spPr>
          <a:xfrm>
            <a:off x="2792414" y="2984500"/>
            <a:ext cx="3671887" cy="863600"/>
          </a:xfrm>
          <a:prstGeom prst="roundRect">
            <a:avLst/>
          </a:prstGeom>
          <a:solidFill>
            <a:srgbClr val="2FC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30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発言しやすい雰囲気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1F3C547-CF43-4C81-BC98-6C4D3EF2CDE3}"/>
              </a:ext>
            </a:extLst>
          </p:cNvPr>
          <p:cNvSpPr/>
          <p:nvPr/>
        </p:nvSpPr>
        <p:spPr>
          <a:xfrm>
            <a:off x="2792414" y="4254500"/>
            <a:ext cx="3671887" cy="8651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問　題　解　決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2C13451-210D-4D18-AAFB-4A936B46C23C}"/>
              </a:ext>
            </a:extLst>
          </p:cNvPr>
          <p:cNvSpPr/>
          <p:nvPr/>
        </p:nvSpPr>
        <p:spPr>
          <a:xfrm>
            <a:off x="2792414" y="5500688"/>
            <a:ext cx="3671887" cy="863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対立への対処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A4014EA-C2D2-48A7-B3B0-9E0D5D338209}"/>
              </a:ext>
            </a:extLst>
          </p:cNvPr>
          <p:cNvSpPr/>
          <p:nvPr/>
        </p:nvSpPr>
        <p:spPr>
          <a:xfrm>
            <a:off x="6732589" y="1687513"/>
            <a:ext cx="3671887" cy="863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ガイドに沿った質問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0EE3489-B542-4F50-8BE0-386D1D823B23}"/>
              </a:ext>
            </a:extLst>
          </p:cNvPr>
          <p:cNvSpPr/>
          <p:nvPr/>
        </p:nvSpPr>
        <p:spPr>
          <a:xfrm>
            <a:off x="6734175" y="4254500"/>
            <a:ext cx="3817938" cy="865188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前向きな解決を見出す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5D0A1017-2760-4887-AEC8-99AA8CDFE3D3}"/>
              </a:ext>
            </a:extLst>
          </p:cNvPr>
          <p:cNvSpPr/>
          <p:nvPr/>
        </p:nvSpPr>
        <p:spPr>
          <a:xfrm>
            <a:off x="6732589" y="2989263"/>
            <a:ext cx="3673475" cy="863600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dirty="0">
                <a:solidFill>
                  <a:srgbClr val="FFC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気兼ない雰囲気づくり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356FC9F-6E5F-42D5-B7D5-57D56B7F63AA}"/>
              </a:ext>
            </a:extLst>
          </p:cNvPr>
          <p:cNvSpPr/>
          <p:nvPr/>
        </p:nvSpPr>
        <p:spPr>
          <a:xfrm>
            <a:off x="6743700" y="5492750"/>
            <a:ext cx="3816350" cy="8636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dirty="0">
                <a:solidFill>
                  <a:srgbClr val="FFFF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否定しない建設的対応</a:t>
            </a:r>
          </a:p>
        </p:txBody>
      </p:sp>
      <p:sp>
        <p:nvSpPr>
          <p:cNvPr id="50188" name="スライド番号プレースホルダー 2">
            <a:extLst>
              <a:ext uri="{FF2B5EF4-FFF2-40B4-BE49-F238E27FC236}">
                <a16:creationId xmlns:a16="http://schemas.microsoft.com/office/drawing/2014/main" id="{B2B3F56E-E8E6-4DFD-A3C9-92D0E0396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9425" y="6158706"/>
            <a:ext cx="803275" cy="41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D86E5-6E12-4352-923B-51B591A479F7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en-US" altLang="ja-JP" sz="3200" dirty="0">
              <a:solidFill>
                <a:schemeClr val="accent1"/>
              </a:solidFill>
            </a:endParaRPr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7460A7C-1FB9-424A-9841-551C6BBB197B}"/>
              </a:ext>
            </a:extLst>
          </p:cNvPr>
          <p:cNvSpPr/>
          <p:nvPr/>
        </p:nvSpPr>
        <p:spPr>
          <a:xfrm>
            <a:off x="1847850" y="465139"/>
            <a:ext cx="617538" cy="776287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❶</a:t>
            </a:r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FCB90776-328C-4287-A70E-FC2914776868}"/>
              </a:ext>
            </a:extLst>
          </p:cNvPr>
          <p:cNvSpPr/>
          <p:nvPr/>
        </p:nvSpPr>
        <p:spPr>
          <a:xfrm>
            <a:off x="1847850" y="1730375"/>
            <a:ext cx="617538" cy="77628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❷</a:t>
            </a:r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1348B380-3A6A-4C2A-A535-6E0C5C9031B6}"/>
              </a:ext>
            </a:extLst>
          </p:cNvPr>
          <p:cNvSpPr/>
          <p:nvPr/>
        </p:nvSpPr>
        <p:spPr>
          <a:xfrm>
            <a:off x="1847850" y="3071814"/>
            <a:ext cx="617538" cy="776287"/>
          </a:xfrm>
          <a:prstGeom prst="flowChartConnector">
            <a:avLst/>
          </a:prstGeom>
          <a:solidFill>
            <a:srgbClr val="2FC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❸</a:t>
            </a: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528961E0-7416-4EBA-89E7-2AE6B6503065}"/>
              </a:ext>
            </a:extLst>
          </p:cNvPr>
          <p:cNvSpPr/>
          <p:nvPr/>
        </p:nvSpPr>
        <p:spPr>
          <a:xfrm>
            <a:off x="1854200" y="4343400"/>
            <a:ext cx="617538" cy="77628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❹</a:t>
            </a:r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55B1EB34-C406-49A3-886E-4E6D6A3D7E6A}"/>
              </a:ext>
            </a:extLst>
          </p:cNvPr>
          <p:cNvSpPr/>
          <p:nvPr/>
        </p:nvSpPr>
        <p:spPr>
          <a:xfrm>
            <a:off x="1847850" y="5537200"/>
            <a:ext cx="617538" cy="776288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❺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E6F1B510-B2F0-4633-B319-8780257B7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6" y="-24548"/>
            <a:ext cx="12192000" cy="6858000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4B22720-04DF-4738-98E2-67DE382D26A8}"/>
              </a:ext>
            </a:extLst>
          </p:cNvPr>
          <p:cNvSpPr/>
          <p:nvPr/>
        </p:nvSpPr>
        <p:spPr>
          <a:xfrm>
            <a:off x="2351089" y="422275"/>
            <a:ext cx="3671887" cy="863600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参加の手助け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6435986-FDFF-4CCB-B07A-24C673DBED0C}"/>
              </a:ext>
            </a:extLst>
          </p:cNvPr>
          <p:cNvSpPr/>
          <p:nvPr/>
        </p:nvSpPr>
        <p:spPr>
          <a:xfrm>
            <a:off x="2351089" y="1700214"/>
            <a:ext cx="3671887" cy="865187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寛容な姿勢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967071E-2B56-465C-AE0C-BA5F7B833BEE}"/>
              </a:ext>
            </a:extLst>
          </p:cNvPr>
          <p:cNvSpPr/>
          <p:nvPr/>
        </p:nvSpPr>
        <p:spPr>
          <a:xfrm>
            <a:off x="2336800" y="3048000"/>
            <a:ext cx="3671888" cy="8651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多角的な見方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061277B-757F-4470-938A-D37881598F03}"/>
              </a:ext>
            </a:extLst>
          </p:cNvPr>
          <p:cNvSpPr/>
          <p:nvPr/>
        </p:nvSpPr>
        <p:spPr>
          <a:xfrm>
            <a:off x="2336800" y="4346575"/>
            <a:ext cx="3671888" cy="8651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進行力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FDCA9ED-D062-4D4C-8F3E-5EB7A5B4D7F7}"/>
              </a:ext>
            </a:extLst>
          </p:cNvPr>
          <p:cNvSpPr/>
          <p:nvPr/>
        </p:nvSpPr>
        <p:spPr>
          <a:xfrm>
            <a:off x="2351089" y="5565775"/>
            <a:ext cx="3671887" cy="8143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kumimoji="1"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時間の管理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0F2C2E9-9AF3-449A-A83E-04D0E9EB320C}"/>
              </a:ext>
            </a:extLst>
          </p:cNvPr>
          <p:cNvSpPr/>
          <p:nvPr/>
        </p:nvSpPr>
        <p:spPr>
          <a:xfrm>
            <a:off x="6197600" y="404813"/>
            <a:ext cx="4273550" cy="863600"/>
          </a:xfrm>
          <a:prstGeom prst="roundRect">
            <a:avLst/>
          </a:prstGeom>
          <a:noFill/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3200" dirty="0">
                <a:solidFill>
                  <a:srgbClr val="DA2ECA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全員の参加を促す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9EDC20B-7781-4BA1-8D66-C78D9CE07C18}"/>
              </a:ext>
            </a:extLst>
          </p:cNvPr>
          <p:cNvSpPr/>
          <p:nvPr/>
        </p:nvSpPr>
        <p:spPr>
          <a:xfrm>
            <a:off x="6227763" y="1716088"/>
            <a:ext cx="4298950" cy="86360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3000" dirty="0">
                <a:solidFill>
                  <a:srgbClr val="7030A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意見を批判しない中立性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646EAE38-1006-4799-8E4D-BC5826243D8E}"/>
              </a:ext>
            </a:extLst>
          </p:cNvPr>
          <p:cNvSpPr/>
          <p:nvPr/>
        </p:nvSpPr>
        <p:spPr>
          <a:xfrm>
            <a:off x="6227763" y="3021014"/>
            <a:ext cx="4273550" cy="865187"/>
          </a:xfrm>
          <a:prstGeom prst="round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3200" dirty="0">
                <a:solidFill>
                  <a:schemeClr val="tx2">
                    <a:lumMod val="75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様々な視点で考える力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AB9B45F-703F-4D17-9391-355B2EC76717}"/>
              </a:ext>
            </a:extLst>
          </p:cNvPr>
          <p:cNvSpPr/>
          <p:nvPr/>
        </p:nvSpPr>
        <p:spPr>
          <a:xfrm>
            <a:off x="6210301" y="4332289"/>
            <a:ext cx="4392613" cy="86518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600" dirty="0">
                <a:solidFill>
                  <a:srgbClr val="FFC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集中力と関心を維持した進行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E82C255-9244-41B1-BA07-5987B7E96E50}"/>
              </a:ext>
            </a:extLst>
          </p:cNvPr>
          <p:cNvSpPr/>
          <p:nvPr/>
        </p:nvSpPr>
        <p:spPr>
          <a:xfrm>
            <a:off x="6227763" y="5548313"/>
            <a:ext cx="4375150" cy="863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6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適切なペースでの進行を実現</a:t>
            </a:r>
          </a:p>
        </p:txBody>
      </p:sp>
      <p:sp>
        <p:nvSpPr>
          <p:cNvPr id="51212" name="スライド番号プレースホルダー 1">
            <a:extLst>
              <a:ext uri="{FF2B5EF4-FFF2-40B4-BE49-F238E27FC236}">
                <a16:creationId xmlns:a16="http://schemas.microsoft.com/office/drawing/2014/main" id="{1053744C-D9E0-4C19-8619-C2673B556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7476" y="5864226"/>
            <a:ext cx="803275" cy="48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8B1DA6-F2EA-4CDF-A3D7-9BF01CEDA0CC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en-US" altLang="ja-JP" sz="3200" dirty="0">
              <a:solidFill>
                <a:schemeClr val="accent1"/>
              </a:solidFill>
            </a:endParaRP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25840CD1-8411-490C-A889-1263B83BF6B0}"/>
              </a:ext>
            </a:extLst>
          </p:cNvPr>
          <p:cNvSpPr/>
          <p:nvPr/>
        </p:nvSpPr>
        <p:spPr>
          <a:xfrm>
            <a:off x="1646239" y="465139"/>
            <a:ext cx="617537" cy="777875"/>
          </a:xfrm>
          <a:prstGeom prst="flowChartConnector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❻</a:t>
            </a:r>
          </a:p>
        </p:txBody>
      </p:sp>
      <p:sp>
        <p:nvSpPr>
          <p:cNvPr id="21" name="フローチャート: 結合子 20">
            <a:extLst>
              <a:ext uri="{FF2B5EF4-FFF2-40B4-BE49-F238E27FC236}">
                <a16:creationId xmlns:a16="http://schemas.microsoft.com/office/drawing/2014/main" id="{D98A0A54-E624-47CC-9995-5862E4D9C133}"/>
              </a:ext>
            </a:extLst>
          </p:cNvPr>
          <p:cNvSpPr/>
          <p:nvPr/>
        </p:nvSpPr>
        <p:spPr>
          <a:xfrm>
            <a:off x="1611314" y="1770064"/>
            <a:ext cx="617537" cy="776287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❼</a:t>
            </a:r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11350D3F-3BDB-4A0E-9A06-E2331AC36790}"/>
              </a:ext>
            </a:extLst>
          </p:cNvPr>
          <p:cNvSpPr/>
          <p:nvPr/>
        </p:nvSpPr>
        <p:spPr>
          <a:xfrm>
            <a:off x="1647826" y="3092450"/>
            <a:ext cx="619125" cy="776288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❽</a:t>
            </a:r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B202101B-B12F-4C6D-9C36-CAF236469C1D}"/>
              </a:ext>
            </a:extLst>
          </p:cNvPr>
          <p:cNvSpPr/>
          <p:nvPr/>
        </p:nvSpPr>
        <p:spPr>
          <a:xfrm>
            <a:off x="1609726" y="4395789"/>
            <a:ext cx="619125" cy="77628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❾</a:t>
            </a:r>
          </a:p>
        </p:txBody>
      </p:sp>
      <p:sp>
        <p:nvSpPr>
          <p:cNvPr id="25" name="フローチャート: 結合子 24">
            <a:extLst>
              <a:ext uri="{FF2B5EF4-FFF2-40B4-BE49-F238E27FC236}">
                <a16:creationId xmlns:a16="http://schemas.microsoft.com/office/drawing/2014/main" id="{7713B84B-AAC6-4A16-A63A-51C083AFA81B}"/>
              </a:ext>
            </a:extLst>
          </p:cNvPr>
          <p:cNvSpPr/>
          <p:nvPr/>
        </p:nvSpPr>
        <p:spPr>
          <a:xfrm>
            <a:off x="1630364" y="5570539"/>
            <a:ext cx="619125" cy="7762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❿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>
            <a:extLst>
              <a:ext uri="{FF2B5EF4-FFF2-40B4-BE49-F238E27FC236}">
                <a16:creationId xmlns:a16="http://schemas.microsoft.com/office/drawing/2014/main" id="{5DF47321-5F2D-44E9-B4A2-0BE348887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3847"/>
          <a:stretch>
            <a:fillRect/>
          </a:stretch>
        </p:blipFill>
        <p:spPr bwMode="auto">
          <a:xfrm>
            <a:off x="-53340" y="48092"/>
            <a:ext cx="12245340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B3B6D6-25A5-4E28-9AD2-273D5E1C3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471" y="2568537"/>
            <a:ext cx="10907058" cy="1405816"/>
          </a:xfrm>
          <a:solidFill>
            <a:srgbClr val="00B0F0"/>
          </a:solidFill>
        </p:spPr>
        <p:txBody>
          <a:bodyPr rtlCol="0" anchor="ctr">
            <a:normAutofit/>
          </a:bodyPr>
          <a:lstStyle/>
          <a:p>
            <a:pPr algn="just">
              <a:defRPr/>
            </a:pPr>
            <a:r>
              <a:rPr lang="en-US" altLang="ja-JP" sz="48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Ⅶ.</a:t>
            </a:r>
            <a:r>
              <a:rPr lang="ja-JP" altLang="en-US" sz="48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</a:t>
            </a:r>
            <a:r>
              <a:rPr lang="ja-JP" altLang="en-US" sz="4800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セッションでの具体的な留意事項</a:t>
            </a:r>
          </a:p>
        </p:txBody>
      </p:sp>
      <p:sp>
        <p:nvSpPr>
          <p:cNvPr id="52228" name="スライド番号プレースホルダー 4">
            <a:extLst>
              <a:ext uri="{FF2B5EF4-FFF2-40B4-BE49-F238E27FC236}">
                <a16:creationId xmlns:a16="http://schemas.microsoft.com/office/drawing/2014/main" id="{50825ED5-870D-4493-80A1-25FD4A2974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64425" y="6042025"/>
            <a:ext cx="101758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1FEE80-F807-41D7-BFBD-BCF343EDAD65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8BA32E47-AC5D-4E21-B5FA-0CB0301D5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-46853"/>
            <a:ext cx="12138660" cy="6823597"/>
          </a:xfrm>
          <a:prstGeom prst="rect">
            <a:avLst/>
          </a:prstGeom>
        </p:spPr>
      </p:pic>
      <p:sp>
        <p:nvSpPr>
          <p:cNvPr id="54275" name="スライド番号プレースホルダー 1">
            <a:extLst>
              <a:ext uri="{FF2B5EF4-FFF2-40B4-BE49-F238E27FC236}">
                <a16:creationId xmlns:a16="http://schemas.microsoft.com/office/drawing/2014/main" id="{D078BEFD-DDFD-491B-8CB7-E2CD71821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65194" y="6411619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3DDEBAF-F868-4DD1-83D4-DB6C5A1C1195}" type="slidenum">
              <a:rPr kumimoji="0" lang="en-US" altLang="ja-JP" sz="24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54</a:t>
            </a:fld>
            <a:endParaRPr kumimoji="0" lang="en-US" altLang="ja-JP" sz="2400" dirty="0">
              <a:solidFill>
                <a:srgbClr val="FFFFFF"/>
              </a:solidFill>
            </a:endParaRP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D5B04D5C-FDC2-4AFD-ADD7-B21A63B2DD62}"/>
              </a:ext>
            </a:extLst>
          </p:cNvPr>
          <p:cNvSpPr/>
          <p:nvPr/>
        </p:nvSpPr>
        <p:spPr>
          <a:xfrm>
            <a:off x="1842985" y="551394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596116" rIns="17780" bIns="596116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ja-JP" altLang="en-US" sz="2800" dirty="0">
                <a:solidFill>
                  <a:srgbClr val="00206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開始前</a:t>
            </a: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A367F6C-0A5E-4963-9B3A-143ACDAAF576}"/>
              </a:ext>
            </a:extLst>
          </p:cNvPr>
          <p:cNvSpPr/>
          <p:nvPr/>
        </p:nvSpPr>
        <p:spPr>
          <a:xfrm>
            <a:off x="2999656" y="551395"/>
            <a:ext cx="7268264" cy="1074053"/>
          </a:xfrm>
          <a:custGeom>
            <a:avLst/>
            <a:gdLst>
              <a:gd name="connsiteX0" fmla="*/ 179012 w 1074052"/>
              <a:gd name="connsiteY0" fmla="*/ 0 h 7268263"/>
              <a:gd name="connsiteX1" fmla="*/ 895040 w 1074052"/>
              <a:gd name="connsiteY1" fmla="*/ 0 h 7268263"/>
              <a:gd name="connsiteX2" fmla="*/ 1074052 w 1074052"/>
              <a:gd name="connsiteY2" fmla="*/ 179012 h 7268263"/>
              <a:gd name="connsiteX3" fmla="*/ 1074052 w 1074052"/>
              <a:gd name="connsiteY3" fmla="*/ 7268263 h 7268263"/>
              <a:gd name="connsiteX4" fmla="*/ 1074052 w 1074052"/>
              <a:gd name="connsiteY4" fmla="*/ 7268263 h 7268263"/>
              <a:gd name="connsiteX5" fmla="*/ 0 w 1074052"/>
              <a:gd name="connsiteY5" fmla="*/ 7268263 h 7268263"/>
              <a:gd name="connsiteX6" fmla="*/ 0 w 1074052"/>
              <a:gd name="connsiteY6" fmla="*/ 7268263 h 7268263"/>
              <a:gd name="connsiteX7" fmla="*/ 0 w 1074052"/>
              <a:gd name="connsiteY7" fmla="*/ 179012 h 7268263"/>
              <a:gd name="connsiteX8" fmla="*/ 179012 w 1074052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268263">
                <a:moveTo>
                  <a:pt x="1074052" y="1211402"/>
                </a:moveTo>
                <a:lnTo>
                  <a:pt x="1074052" y="6056861"/>
                </a:lnTo>
                <a:cubicBezTo>
                  <a:pt x="1074052" y="6725901"/>
                  <a:pt x="1062209" y="7268260"/>
                  <a:pt x="1047599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7599" y="3"/>
                </a:lnTo>
                <a:cubicBezTo>
                  <a:pt x="1062209" y="3"/>
                  <a:pt x="1074052" y="542362"/>
                  <a:pt x="1074052" y="121140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12929" tIns="80371" rIns="80371" bIns="80372" spcCol="1270" anchor="ctr"/>
          <a:lstStyle/>
          <a:p>
            <a:pPr marL="285750" lvl="1" indent="-285750" defTabSz="19558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kumimoji="1" lang="ja-JP" altLang="en-US" sz="4400" dirty="0">
                <a:solidFill>
                  <a:srgbClr val="0070C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参加者を笑顔で迎える</a:t>
            </a: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DD51881-FCC2-4402-8A24-BB41A87BB823}"/>
              </a:ext>
            </a:extLst>
          </p:cNvPr>
          <p:cNvSpPr/>
          <p:nvPr/>
        </p:nvSpPr>
        <p:spPr>
          <a:xfrm>
            <a:off x="1842985" y="2060847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rgbClr val="FF6699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970" tIns="592306" rIns="13970" bIns="592306" spcCol="1270" anchor="ctr"/>
          <a:lstStyle/>
          <a:p>
            <a:pPr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ja-JP" altLang="en-US" sz="2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時間管理</a:t>
            </a: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79154922-E60F-4A63-81B3-9C8D03DDAF99}"/>
              </a:ext>
            </a:extLst>
          </p:cNvPr>
          <p:cNvSpPr/>
          <p:nvPr/>
        </p:nvSpPr>
        <p:spPr>
          <a:xfrm>
            <a:off x="2999656" y="2060849"/>
            <a:ext cx="7268264" cy="1074053"/>
          </a:xfrm>
          <a:custGeom>
            <a:avLst/>
            <a:gdLst>
              <a:gd name="connsiteX0" fmla="*/ 179012 w 1074052"/>
              <a:gd name="connsiteY0" fmla="*/ 0 h 7268263"/>
              <a:gd name="connsiteX1" fmla="*/ 895040 w 1074052"/>
              <a:gd name="connsiteY1" fmla="*/ 0 h 7268263"/>
              <a:gd name="connsiteX2" fmla="*/ 1074052 w 1074052"/>
              <a:gd name="connsiteY2" fmla="*/ 179012 h 7268263"/>
              <a:gd name="connsiteX3" fmla="*/ 1074052 w 1074052"/>
              <a:gd name="connsiteY3" fmla="*/ 7268263 h 7268263"/>
              <a:gd name="connsiteX4" fmla="*/ 1074052 w 1074052"/>
              <a:gd name="connsiteY4" fmla="*/ 7268263 h 7268263"/>
              <a:gd name="connsiteX5" fmla="*/ 0 w 1074052"/>
              <a:gd name="connsiteY5" fmla="*/ 7268263 h 7268263"/>
              <a:gd name="connsiteX6" fmla="*/ 0 w 1074052"/>
              <a:gd name="connsiteY6" fmla="*/ 7268263 h 7268263"/>
              <a:gd name="connsiteX7" fmla="*/ 0 w 1074052"/>
              <a:gd name="connsiteY7" fmla="*/ 179012 h 7268263"/>
              <a:gd name="connsiteX8" fmla="*/ 179012 w 1074052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268263">
                <a:moveTo>
                  <a:pt x="1074052" y="1211402"/>
                </a:moveTo>
                <a:lnTo>
                  <a:pt x="1074052" y="6056861"/>
                </a:lnTo>
                <a:cubicBezTo>
                  <a:pt x="1074052" y="6725901"/>
                  <a:pt x="1062209" y="7268260"/>
                  <a:pt x="1047599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7599" y="3"/>
                </a:lnTo>
                <a:cubicBezTo>
                  <a:pt x="1062209" y="3"/>
                  <a:pt x="1074052" y="542362"/>
                  <a:pt x="1074052" y="1211402"/>
                </a:cubicBezTo>
                <a:close/>
              </a:path>
            </a:pathLst>
          </a:custGeom>
          <a:solidFill>
            <a:srgbClr val="FFCCFF">
              <a:alpha val="89804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84481" tIns="77831" rIns="77831" bIns="77832" spcCol="1270" anchor="ctr"/>
          <a:lstStyle/>
          <a:p>
            <a:pPr marL="285750" lvl="1" indent="-285750" defTabSz="17780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kumimoji="1" lang="ja-JP" altLang="en-US" sz="40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時計を見るタイミングは注意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2EE22CE5-4B27-44BB-BE8D-9C26F4776DDF}"/>
              </a:ext>
            </a:extLst>
          </p:cNvPr>
          <p:cNvSpPr/>
          <p:nvPr/>
        </p:nvSpPr>
        <p:spPr>
          <a:xfrm>
            <a:off x="1842985" y="3570301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320" tIns="598656" rIns="20320" bIns="598656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ja-JP" altLang="en-US" sz="3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視線</a:t>
            </a: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6DAB50F-6ACE-465D-8435-9B876FFF2A95}"/>
              </a:ext>
            </a:extLst>
          </p:cNvPr>
          <p:cNvSpPr/>
          <p:nvPr/>
        </p:nvSpPr>
        <p:spPr>
          <a:xfrm>
            <a:off x="2999658" y="3570303"/>
            <a:ext cx="7268263" cy="1074617"/>
          </a:xfrm>
          <a:custGeom>
            <a:avLst/>
            <a:gdLst>
              <a:gd name="connsiteX0" fmla="*/ 179106 w 1074617"/>
              <a:gd name="connsiteY0" fmla="*/ 0 h 7268263"/>
              <a:gd name="connsiteX1" fmla="*/ 895511 w 1074617"/>
              <a:gd name="connsiteY1" fmla="*/ 0 h 7268263"/>
              <a:gd name="connsiteX2" fmla="*/ 1074617 w 1074617"/>
              <a:gd name="connsiteY2" fmla="*/ 179106 h 7268263"/>
              <a:gd name="connsiteX3" fmla="*/ 1074617 w 1074617"/>
              <a:gd name="connsiteY3" fmla="*/ 7268263 h 7268263"/>
              <a:gd name="connsiteX4" fmla="*/ 1074617 w 1074617"/>
              <a:gd name="connsiteY4" fmla="*/ 7268263 h 7268263"/>
              <a:gd name="connsiteX5" fmla="*/ 0 w 1074617"/>
              <a:gd name="connsiteY5" fmla="*/ 7268263 h 7268263"/>
              <a:gd name="connsiteX6" fmla="*/ 0 w 1074617"/>
              <a:gd name="connsiteY6" fmla="*/ 7268263 h 7268263"/>
              <a:gd name="connsiteX7" fmla="*/ 0 w 1074617"/>
              <a:gd name="connsiteY7" fmla="*/ 179106 h 7268263"/>
              <a:gd name="connsiteX8" fmla="*/ 179106 w 1074617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17" h="7268263">
                <a:moveTo>
                  <a:pt x="1074617" y="1211401"/>
                </a:moveTo>
                <a:lnTo>
                  <a:pt x="1074617" y="6056862"/>
                </a:lnTo>
                <a:cubicBezTo>
                  <a:pt x="1074617" y="6725902"/>
                  <a:pt x="1062761" y="7268260"/>
                  <a:pt x="1048136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8136" y="3"/>
                </a:lnTo>
                <a:cubicBezTo>
                  <a:pt x="1062761" y="3"/>
                  <a:pt x="1074617" y="542361"/>
                  <a:pt x="1074617" y="1211401"/>
                </a:cubicBezTo>
                <a:close/>
              </a:path>
            </a:pathLst>
          </a:custGeom>
          <a:solidFill>
            <a:srgbClr val="9966FF">
              <a:alpha val="89804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12928" tIns="80398" rIns="80398" bIns="80398" spcCol="1270" anchor="ctr"/>
          <a:lstStyle/>
          <a:p>
            <a:pPr marL="285750" lvl="1" indent="-285750" defTabSz="19558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参加者と視線を合わせる</a:t>
            </a:r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261A6E46-DB15-4FA0-A7CE-D7615522A7A7}"/>
              </a:ext>
            </a:extLst>
          </p:cNvPr>
          <p:cNvSpPr/>
          <p:nvPr/>
        </p:nvSpPr>
        <p:spPr>
          <a:xfrm>
            <a:off x="1842985" y="5079755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80" tIns="596116" rIns="17780" bIns="596116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kumimoji="1" lang="ja-JP" altLang="en-US" sz="2800" dirty="0">
                <a:solidFill>
                  <a:schemeClr val="accent4">
                    <a:lumMod val="50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名前</a:t>
            </a: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2C25C08-3E9E-4D53-99DF-F3A70E18FD0F}"/>
              </a:ext>
            </a:extLst>
          </p:cNvPr>
          <p:cNvSpPr/>
          <p:nvPr/>
        </p:nvSpPr>
        <p:spPr>
          <a:xfrm>
            <a:off x="2999656" y="5079755"/>
            <a:ext cx="7268264" cy="1074053"/>
          </a:xfrm>
          <a:custGeom>
            <a:avLst/>
            <a:gdLst>
              <a:gd name="connsiteX0" fmla="*/ 179012 w 1074052"/>
              <a:gd name="connsiteY0" fmla="*/ 0 h 7268263"/>
              <a:gd name="connsiteX1" fmla="*/ 895040 w 1074052"/>
              <a:gd name="connsiteY1" fmla="*/ 0 h 7268263"/>
              <a:gd name="connsiteX2" fmla="*/ 1074052 w 1074052"/>
              <a:gd name="connsiteY2" fmla="*/ 179012 h 7268263"/>
              <a:gd name="connsiteX3" fmla="*/ 1074052 w 1074052"/>
              <a:gd name="connsiteY3" fmla="*/ 7268263 h 7268263"/>
              <a:gd name="connsiteX4" fmla="*/ 1074052 w 1074052"/>
              <a:gd name="connsiteY4" fmla="*/ 7268263 h 7268263"/>
              <a:gd name="connsiteX5" fmla="*/ 0 w 1074052"/>
              <a:gd name="connsiteY5" fmla="*/ 7268263 h 7268263"/>
              <a:gd name="connsiteX6" fmla="*/ 0 w 1074052"/>
              <a:gd name="connsiteY6" fmla="*/ 7268263 h 7268263"/>
              <a:gd name="connsiteX7" fmla="*/ 0 w 1074052"/>
              <a:gd name="connsiteY7" fmla="*/ 179012 h 7268263"/>
              <a:gd name="connsiteX8" fmla="*/ 179012 w 1074052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268263">
                <a:moveTo>
                  <a:pt x="1074052" y="1211402"/>
                </a:moveTo>
                <a:lnTo>
                  <a:pt x="1074052" y="6056861"/>
                </a:lnTo>
                <a:cubicBezTo>
                  <a:pt x="1074052" y="6725901"/>
                  <a:pt x="1062209" y="7268260"/>
                  <a:pt x="1047599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7599" y="3"/>
                </a:lnTo>
                <a:cubicBezTo>
                  <a:pt x="1062209" y="3"/>
                  <a:pt x="1074052" y="542362"/>
                  <a:pt x="1074052" y="121140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70257" tIns="76562" rIns="76561" bIns="76561" spcCol="1270" anchor="ctr"/>
          <a:lstStyle/>
          <a:p>
            <a:pPr marL="285750" lvl="1" indent="-285750" defTabSz="16891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kumimoji="1" lang="ja-JP" altLang="en-US" sz="3800" dirty="0">
                <a:solidFill>
                  <a:schemeClr val="accent5">
                    <a:lumMod val="50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参加者を名札を見て名前で呼ぶ</a:t>
            </a:r>
          </a:p>
        </p:txBody>
      </p:sp>
    </p:spTree>
    <p:extLst>
      <p:ext uri="{BB962C8B-B14F-4D97-AF65-F5344CB8AC3E}">
        <p14:creationId xmlns:p14="http://schemas.microsoft.com/office/powerpoint/2010/main" val="2279170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背景パターン&#10;&#10;自動的に生成された説明">
            <a:extLst>
              <a:ext uri="{FF2B5EF4-FFF2-40B4-BE49-F238E27FC236}">
                <a16:creationId xmlns:a16="http://schemas.microsoft.com/office/drawing/2014/main" id="{57F2E941-BEB4-4AA9-B857-230D114B7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-46853"/>
            <a:ext cx="12138660" cy="6823597"/>
          </a:xfrm>
          <a:prstGeom prst="rect">
            <a:avLst/>
          </a:prstGeom>
        </p:spPr>
      </p:pic>
      <p:sp>
        <p:nvSpPr>
          <p:cNvPr id="54275" name="スライド番号プレースホルダー 1">
            <a:extLst>
              <a:ext uri="{FF2B5EF4-FFF2-40B4-BE49-F238E27FC236}">
                <a16:creationId xmlns:a16="http://schemas.microsoft.com/office/drawing/2014/main" id="{D078BEFD-DDFD-491B-8CB7-E2CD71821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65194" y="6411619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3DDEBAF-F868-4DD1-83D4-DB6C5A1C1195}" type="slidenum">
              <a:rPr kumimoji="0" lang="en-US" altLang="ja-JP" sz="28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55</a:t>
            </a:fld>
            <a:endParaRPr kumimoji="0" lang="en-US" altLang="ja-JP" sz="2800" dirty="0">
              <a:solidFill>
                <a:srgbClr val="FFFFFF"/>
              </a:solidFill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EB95C22D-0A24-4A18-B6DF-20F458048969}"/>
              </a:ext>
            </a:extLst>
          </p:cNvPr>
          <p:cNvSpPr/>
          <p:nvPr/>
        </p:nvSpPr>
        <p:spPr>
          <a:xfrm>
            <a:off x="1955548" y="338625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5" tIns="592941" rIns="14605" bIns="59294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300" kern="1200" dirty="0">
                <a:solidFill>
                  <a:srgbClr val="00206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言い換え</a:t>
            </a: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2558A0B-DBF5-4A08-9872-699B7007545E}"/>
              </a:ext>
            </a:extLst>
          </p:cNvPr>
          <p:cNvSpPr/>
          <p:nvPr/>
        </p:nvSpPr>
        <p:spPr>
          <a:xfrm>
            <a:off x="3112219" y="338625"/>
            <a:ext cx="7268264" cy="1074053"/>
          </a:xfrm>
          <a:custGeom>
            <a:avLst/>
            <a:gdLst>
              <a:gd name="connsiteX0" fmla="*/ 179012 w 1074052"/>
              <a:gd name="connsiteY0" fmla="*/ 0 h 7268263"/>
              <a:gd name="connsiteX1" fmla="*/ 895040 w 1074052"/>
              <a:gd name="connsiteY1" fmla="*/ 0 h 7268263"/>
              <a:gd name="connsiteX2" fmla="*/ 1074052 w 1074052"/>
              <a:gd name="connsiteY2" fmla="*/ 179012 h 7268263"/>
              <a:gd name="connsiteX3" fmla="*/ 1074052 w 1074052"/>
              <a:gd name="connsiteY3" fmla="*/ 7268263 h 7268263"/>
              <a:gd name="connsiteX4" fmla="*/ 1074052 w 1074052"/>
              <a:gd name="connsiteY4" fmla="*/ 7268263 h 7268263"/>
              <a:gd name="connsiteX5" fmla="*/ 0 w 1074052"/>
              <a:gd name="connsiteY5" fmla="*/ 7268263 h 7268263"/>
              <a:gd name="connsiteX6" fmla="*/ 0 w 1074052"/>
              <a:gd name="connsiteY6" fmla="*/ 7268263 h 7268263"/>
              <a:gd name="connsiteX7" fmla="*/ 0 w 1074052"/>
              <a:gd name="connsiteY7" fmla="*/ 179012 h 7268263"/>
              <a:gd name="connsiteX8" fmla="*/ 179012 w 1074052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268263">
                <a:moveTo>
                  <a:pt x="1074052" y="1211402"/>
                </a:moveTo>
                <a:lnTo>
                  <a:pt x="1074052" y="6056861"/>
                </a:lnTo>
                <a:cubicBezTo>
                  <a:pt x="1074052" y="6725901"/>
                  <a:pt x="1062209" y="7268260"/>
                  <a:pt x="1047599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7599" y="3"/>
                </a:lnTo>
                <a:cubicBezTo>
                  <a:pt x="1062209" y="3"/>
                  <a:pt x="1074052" y="542362"/>
                  <a:pt x="1074052" y="1211402"/>
                </a:cubicBezTo>
                <a:close/>
              </a:path>
            </a:pathLst>
          </a:custGeom>
          <a:solidFill>
            <a:srgbClr val="FDFCE0">
              <a:alpha val="89804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5291" rIns="75291" bIns="75292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3600" kern="1200" dirty="0">
                <a:solidFill>
                  <a:schemeClr val="tx2">
                    <a:lumMod val="75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発言をわかりやすく言い換え確認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4FEFE73-CDB2-4AD0-B13C-A2F33366441A}"/>
              </a:ext>
            </a:extLst>
          </p:cNvPr>
          <p:cNvSpPr/>
          <p:nvPr/>
        </p:nvSpPr>
        <p:spPr>
          <a:xfrm>
            <a:off x="1955548" y="1848078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" tIns="598656" rIns="20320" bIns="59865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3200" kern="1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寛容</a:t>
            </a: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251DADC-0C30-48B0-BE6B-5E2F15F7FCBE}"/>
              </a:ext>
            </a:extLst>
          </p:cNvPr>
          <p:cNvSpPr/>
          <p:nvPr/>
        </p:nvSpPr>
        <p:spPr>
          <a:xfrm>
            <a:off x="3112220" y="1848079"/>
            <a:ext cx="7268263" cy="1074617"/>
          </a:xfrm>
          <a:custGeom>
            <a:avLst/>
            <a:gdLst>
              <a:gd name="connsiteX0" fmla="*/ 179106 w 1074617"/>
              <a:gd name="connsiteY0" fmla="*/ 0 h 7268263"/>
              <a:gd name="connsiteX1" fmla="*/ 895511 w 1074617"/>
              <a:gd name="connsiteY1" fmla="*/ 0 h 7268263"/>
              <a:gd name="connsiteX2" fmla="*/ 1074617 w 1074617"/>
              <a:gd name="connsiteY2" fmla="*/ 179106 h 7268263"/>
              <a:gd name="connsiteX3" fmla="*/ 1074617 w 1074617"/>
              <a:gd name="connsiteY3" fmla="*/ 7268263 h 7268263"/>
              <a:gd name="connsiteX4" fmla="*/ 1074617 w 1074617"/>
              <a:gd name="connsiteY4" fmla="*/ 7268263 h 7268263"/>
              <a:gd name="connsiteX5" fmla="*/ 0 w 1074617"/>
              <a:gd name="connsiteY5" fmla="*/ 7268263 h 7268263"/>
              <a:gd name="connsiteX6" fmla="*/ 0 w 1074617"/>
              <a:gd name="connsiteY6" fmla="*/ 7268263 h 7268263"/>
              <a:gd name="connsiteX7" fmla="*/ 0 w 1074617"/>
              <a:gd name="connsiteY7" fmla="*/ 179106 h 7268263"/>
              <a:gd name="connsiteX8" fmla="*/ 179106 w 1074617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617" h="7268263">
                <a:moveTo>
                  <a:pt x="1074617" y="1211401"/>
                </a:moveTo>
                <a:lnTo>
                  <a:pt x="1074617" y="6056862"/>
                </a:lnTo>
                <a:cubicBezTo>
                  <a:pt x="1074617" y="6725902"/>
                  <a:pt x="1062761" y="7268260"/>
                  <a:pt x="1048136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8136" y="3"/>
                </a:lnTo>
                <a:cubicBezTo>
                  <a:pt x="1062761" y="3"/>
                  <a:pt x="1074617" y="542361"/>
                  <a:pt x="1074617" y="1211401"/>
                </a:cubicBezTo>
                <a:close/>
              </a:path>
            </a:pathLst>
          </a:custGeom>
          <a:solidFill>
            <a:srgbClr val="FF9966">
              <a:alpha val="89804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77858" rIns="77858" bIns="77858" numCol="1" spcCol="1270" anchor="ctr" anchorCtr="0">
            <a:noAutofit/>
          </a:bodyPr>
          <a:lstStyle/>
          <a:p>
            <a:pPr marL="285750" lvl="1" indent="-285750" algn="l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4000" kern="1200" dirty="0">
                <a:solidFill>
                  <a:srgbClr val="C0000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多様性を認め、批判を避ける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889334DC-AA04-406B-9425-1B29013152C5}"/>
              </a:ext>
            </a:extLst>
          </p:cNvPr>
          <p:cNvSpPr/>
          <p:nvPr/>
        </p:nvSpPr>
        <p:spPr>
          <a:xfrm>
            <a:off x="1955548" y="3357532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20" tIns="598656" rIns="20320" bIns="59865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3200" kern="1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発言</a:t>
            </a: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8AB335-E393-4C82-A28C-2079DA58FF38}"/>
              </a:ext>
            </a:extLst>
          </p:cNvPr>
          <p:cNvSpPr/>
          <p:nvPr/>
        </p:nvSpPr>
        <p:spPr>
          <a:xfrm>
            <a:off x="3143691" y="3404329"/>
            <a:ext cx="7268264" cy="1074053"/>
          </a:xfrm>
          <a:custGeom>
            <a:avLst/>
            <a:gdLst>
              <a:gd name="connsiteX0" fmla="*/ 179012 w 1074052"/>
              <a:gd name="connsiteY0" fmla="*/ 0 h 7268263"/>
              <a:gd name="connsiteX1" fmla="*/ 895040 w 1074052"/>
              <a:gd name="connsiteY1" fmla="*/ 0 h 7268263"/>
              <a:gd name="connsiteX2" fmla="*/ 1074052 w 1074052"/>
              <a:gd name="connsiteY2" fmla="*/ 179012 h 7268263"/>
              <a:gd name="connsiteX3" fmla="*/ 1074052 w 1074052"/>
              <a:gd name="connsiteY3" fmla="*/ 7268263 h 7268263"/>
              <a:gd name="connsiteX4" fmla="*/ 1074052 w 1074052"/>
              <a:gd name="connsiteY4" fmla="*/ 7268263 h 7268263"/>
              <a:gd name="connsiteX5" fmla="*/ 0 w 1074052"/>
              <a:gd name="connsiteY5" fmla="*/ 7268263 h 7268263"/>
              <a:gd name="connsiteX6" fmla="*/ 0 w 1074052"/>
              <a:gd name="connsiteY6" fmla="*/ 7268263 h 7268263"/>
              <a:gd name="connsiteX7" fmla="*/ 0 w 1074052"/>
              <a:gd name="connsiteY7" fmla="*/ 179012 h 7268263"/>
              <a:gd name="connsiteX8" fmla="*/ 179012 w 1074052"/>
              <a:gd name="connsiteY8" fmla="*/ 0 h 726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268263">
                <a:moveTo>
                  <a:pt x="1074052" y="1211402"/>
                </a:moveTo>
                <a:lnTo>
                  <a:pt x="1074052" y="6056861"/>
                </a:lnTo>
                <a:cubicBezTo>
                  <a:pt x="1074052" y="6725901"/>
                  <a:pt x="1062209" y="7268260"/>
                  <a:pt x="1047599" y="7268260"/>
                </a:cubicBezTo>
                <a:lnTo>
                  <a:pt x="0" y="7268260"/>
                </a:lnTo>
                <a:lnTo>
                  <a:pt x="0" y="7268260"/>
                </a:lnTo>
                <a:lnTo>
                  <a:pt x="0" y="3"/>
                </a:lnTo>
                <a:lnTo>
                  <a:pt x="0" y="3"/>
                </a:lnTo>
                <a:lnTo>
                  <a:pt x="1047599" y="3"/>
                </a:lnTo>
                <a:cubicBezTo>
                  <a:pt x="1062209" y="3"/>
                  <a:pt x="1074052" y="542362"/>
                  <a:pt x="1074052" y="1211402"/>
                </a:cubicBezTo>
                <a:close/>
              </a:path>
            </a:pathLst>
          </a:custGeom>
          <a:solidFill>
            <a:schemeClr val="accent2">
              <a:lumMod val="75000"/>
              <a:alpha val="89804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76562" rIns="76561" bIns="76561" numCol="1" spcCol="1270" anchor="ctr" anchorCtr="0">
            <a:noAutofit/>
          </a:bodyPr>
          <a:lstStyle/>
          <a:p>
            <a:pPr marL="285750" lvl="1" indent="-285750" algn="l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3800" kern="1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全員に偏りなく発言してもらう</a:t>
            </a: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D33A852-C71E-4681-B8A0-10F6CB588FA9}"/>
              </a:ext>
            </a:extLst>
          </p:cNvPr>
          <p:cNvSpPr/>
          <p:nvPr/>
        </p:nvSpPr>
        <p:spPr>
          <a:xfrm>
            <a:off x="1955548" y="4866986"/>
            <a:ext cx="1156672" cy="1652388"/>
          </a:xfrm>
          <a:custGeom>
            <a:avLst/>
            <a:gdLst>
              <a:gd name="connsiteX0" fmla="*/ 0 w 1652388"/>
              <a:gd name="connsiteY0" fmla="*/ 0 h 1156672"/>
              <a:gd name="connsiteX1" fmla="*/ 1074052 w 1652388"/>
              <a:gd name="connsiteY1" fmla="*/ 0 h 1156672"/>
              <a:gd name="connsiteX2" fmla="*/ 1652388 w 1652388"/>
              <a:gd name="connsiteY2" fmla="*/ 578336 h 1156672"/>
              <a:gd name="connsiteX3" fmla="*/ 1074052 w 1652388"/>
              <a:gd name="connsiteY3" fmla="*/ 1156672 h 1156672"/>
              <a:gd name="connsiteX4" fmla="*/ 0 w 1652388"/>
              <a:gd name="connsiteY4" fmla="*/ 1156672 h 1156672"/>
              <a:gd name="connsiteX5" fmla="*/ 578336 w 1652388"/>
              <a:gd name="connsiteY5" fmla="*/ 578336 h 1156672"/>
              <a:gd name="connsiteX6" fmla="*/ 0 w 1652388"/>
              <a:gd name="connsiteY6" fmla="*/ 0 h 115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88" h="1156672">
                <a:moveTo>
                  <a:pt x="1652388" y="0"/>
                </a:moveTo>
                <a:lnTo>
                  <a:pt x="1652388" y="751837"/>
                </a:lnTo>
                <a:lnTo>
                  <a:pt x="826194" y="1156672"/>
                </a:lnTo>
                <a:lnTo>
                  <a:pt x="0" y="751837"/>
                </a:lnTo>
                <a:lnTo>
                  <a:pt x="0" y="0"/>
                </a:lnTo>
                <a:lnTo>
                  <a:pt x="826194" y="404835"/>
                </a:lnTo>
                <a:lnTo>
                  <a:pt x="1652388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596116" rIns="17780" bIns="59611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ja-JP" altLang="en-US" sz="2800" kern="1200" dirty="0">
                <a:solidFill>
                  <a:schemeClr val="bg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まとめ</a:t>
            </a: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86E60AF-0F11-41DA-90FF-723B0BD2B4C5}"/>
              </a:ext>
            </a:extLst>
          </p:cNvPr>
          <p:cNvSpPr/>
          <p:nvPr/>
        </p:nvSpPr>
        <p:spPr>
          <a:xfrm>
            <a:off x="3040227" y="4866986"/>
            <a:ext cx="7412248" cy="1074053"/>
          </a:xfrm>
          <a:custGeom>
            <a:avLst/>
            <a:gdLst>
              <a:gd name="connsiteX0" fmla="*/ 179012 w 1074052"/>
              <a:gd name="connsiteY0" fmla="*/ 0 h 7412248"/>
              <a:gd name="connsiteX1" fmla="*/ 895040 w 1074052"/>
              <a:gd name="connsiteY1" fmla="*/ 0 h 7412248"/>
              <a:gd name="connsiteX2" fmla="*/ 1074052 w 1074052"/>
              <a:gd name="connsiteY2" fmla="*/ 179012 h 7412248"/>
              <a:gd name="connsiteX3" fmla="*/ 1074052 w 1074052"/>
              <a:gd name="connsiteY3" fmla="*/ 7412248 h 7412248"/>
              <a:gd name="connsiteX4" fmla="*/ 1074052 w 1074052"/>
              <a:gd name="connsiteY4" fmla="*/ 7412248 h 7412248"/>
              <a:gd name="connsiteX5" fmla="*/ 0 w 1074052"/>
              <a:gd name="connsiteY5" fmla="*/ 7412248 h 7412248"/>
              <a:gd name="connsiteX6" fmla="*/ 0 w 1074052"/>
              <a:gd name="connsiteY6" fmla="*/ 7412248 h 7412248"/>
              <a:gd name="connsiteX7" fmla="*/ 0 w 1074052"/>
              <a:gd name="connsiteY7" fmla="*/ 179012 h 7412248"/>
              <a:gd name="connsiteX8" fmla="*/ 179012 w 1074052"/>
              <a:gd name="connsiteY8" fmla="*/ 0 h 74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4052" h="7412248">
                <a:moveTo>
                  <a:pt x="1074052" y="1235398"/>
                </a:moveTo>
                <a:lnTo>
                  <a:pt x="1074052" y="6176850"/>
                </a:lnTo>
                <a:cubicBezTo>
                  <a:pt x="1074052" y="6859144"/>
                  <a:pt x="1062439" y="7412248"/>
                  <a:pt x="1048113" y="7412248"/>
                </a:cubicBezTo>
                <a:lnTo>
                  <a:pt x="0" y="7412248"/>
                </a:lnTo>
                <a:lnTo>
                  <a:pt x="0" y="7412248"/>
                </a:lnTo>
                <a:lnTo>
                  <a:pt x="0" y="0"/>
                </a:lnTo>
                <a:lnTo>
                  <a:pt x="0" y="0"/>
                </a:lnTo>
                <a:lnTo>
                  <a:pt x="1048113" y="0"/>
                </a:lnTo>
                <a:cubicBezTo>
                  <a:pt x="1062439" y="0"/>
                  <a:pt x="1074052" y="553104"/>
                  <a:pt x="1074052" y="123539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solidFill>
              <a:srgbClr val="2FC9D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5291" rIns="75290" bIns="75292" numCol="1" spcCol="1270" anchor="ctr" anchorCtr="0">
            <a:noAutofit/>
          </a:bodyPr>
          <a:lstStyle/>
          <a:p>
            <a:pPr marL="285750" lvl="1" indent="-285750" algn="l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kumimoji="1" lang="ja-JP" altLang="en-US" sz="3600" kern="1200" dirty="0">
                <a:solidFill>
                  <a:schemeClr val="accent5">
                    <a:lumMod val="50000"/>
                  </a:schemeClr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発言の整理・関連付け・要約をする</a:t>
            </a:r>
          </a:p>
        </p:txBody>
      </p:sp>
    </p:spTree>
    <p:extLst>
      <p:ext uri="{BB962C8B-B14F-4D97-AF65-F5344CB8AC3E}">
        <p14:creationId xmlns:p14="http://schemas.microsoft.com/office/powerpoint/2010/main" val="2637516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背景パターン&#10;&#10;自動的に生成された説明">
            <a:extLst>
              <a:ext uri="{FF2B5EF4-FFF2-40B4-BE49-F238E27FC236}">
                <a16:creationId xmlns:a16="http://schemas.microsoft.com/office/drawing/2014/main" id="{BA58B6DD-C2A3-45A5-BB33-54D08CE42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-46853"/>
            <a:ext cx="12138660" cy="6823597"/>
          </a:xfrm>
          <a:prstGeom prst="rect">
            <a:avLst/>
          </a:prstGeom>
        </p:spPr>
      </p:pic>
      <p:sp>
        <p:nvSpPr>
          <p:cNvPr id="54275" name="スライド番号プレースホルダー 1">
            <a:extLst>
              <a:ext uri="{FF2B5EF4-FFF2-40B4-BE49-F238E27FC236}">
                <a16:creationId xmlns:a16="http://schemas.microsoft.com/office/drawing/2014/main" id="{D078BEFD-DDFD-491B-8CB7-E2CD71821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222241" y="6240169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E3DDEBAF-F868-4DD1-83D4-DB6C5A1C1195}" type="slidenum">
              <a:rPr kumimoji="0" lang="en-US" altLang="ja-JP" sz="280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56</a:t>
            </a:fld>
            <a:endParaRPr kumimoji="0" lang="en-US" altLang="ja-JP" sz="2800" dirty="0">
              <a:solidFill>
                <a:srgbClr val="FFFFFF"/>
              </a:solidFill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5FB54325-DF0F-4AFA-A5E0-F65E2D978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2641"/>
              </p:ext>
            </p:extLst>
          </p:nvPr>
        </p:nvGraphicFramePr>
        <p:xfrm>
          <a:off x="410852" y="80674"/>
          <a:ext cx="9129388" cy="6790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2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8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942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チェックシート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55"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進行スキル</a:t>
                      </a:r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FF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チェック項目</a:t>
                      </a:r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メモ</a:t>
                      </a:r>
                      <a:r>
                        <a:rPr lang="en-US" altLang="ja-JP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コメント</a:t>
                      </a:r>
                      <a:endParaRPr lang="ja-JP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準備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参加者を歓迎して出迎えた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9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セッション内容を事前に十分理解した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進行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自己紹介をした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3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セッションテーマと目的を確認した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目的から離れずに進行した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小声でなく、明確にはっきりと話した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適切なペースとタイミングで時間管理できた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学習環境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前向き積極的な態度での参加を促せた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参加者の理解を確認しながら進めた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64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参加の助長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全員に発言してもらえた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アイコンタクトを取りながら、発言に耳を傾けた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リラックスして、友好的な雰囲気作りができた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理解しづらい発言には、言い換えし確認できた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398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学習成果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□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u="none" strike="noStrike" dirty="0">
                          <a:effectLst/>
                        </a:rPr>
                        <a:t>セッションの研修目的を果たせた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86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コメント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　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PSoeiKakugothicUB" panose="020B0A00000000000000" pitchFamily="50" charset="-128"/>
                        <a:ea typeface="HGPSoeiKakugothicUB" panose="020B0A00000000000000" pitchFamily="50" charset="-128"/>
                      </a:endParaRPr>
                    </a:p>
                  </a:txBody>
                  <a:tcPr marL="2316" marR="2316" marT="2316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スクロール: 縦 2">
            <a:extLst>
              <a:ext uri="{FF2B5EF4-FFF2-40B4-BE49-F238E27FC236}">
                <a16:creationId xmlns:a16="http://schemas.microsoft.com/office/drawing/2014/main" id="{4F9A4658-F06B-417B-91DC-6DED4E2D23D1}"/>
              </a:ext>
            </a:extLst>
          </p:cNvPr>
          <p:cNvSpPr/>
          <p:nvPr/>
        </p:nvSpPr>
        <p:spPr>
          <a:xfrm>
            <a:off x="9784080" y="351367"/>
            <a:ext cx="1997068" cy="6178973"/>
          </a:xfrm>
          <a:prstGeom prst="verticalScroll">
            <a:avLst>
              <a:gd name="adj" fmla="val 23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チェックシ</a:t>
            </a:r>
            <a:r>
              <a:rPr kumimoji="1" lang="en-US" altLang="ja-JP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Ⅰ</a:t>
            </a:r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ト</a:t>
            </a:r>
          </a:p>
        </p:txBody>
      </p:sp>
    </p:spTree>
    <p:extLst>
      <p:ext uri="{BB962C8B-B14F-4D97-AF65-F5344CB8AC3E}">
        <p14:creationId xmlns:p14="http://schemas.microsoft.com/office/powerpoint/2010/main" val="9202699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>
            <a:extLst>
              <a:ext uri="{FF2B5EF4-FFF2-40B4-BE49-F238E27FC236}">
                <a16:creationId xmlns:a16="http://schemas.microsoft.com/office/drawing/2014/main" id="{C7FC1FE1-F36E-4252-9279-AFEEAD042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3847"/>
          <a:stretch>
            <a:fillRect/>
          </a:stretch>
        </p:blipFill>
        <p:spPr bwMode="auto">
          <a:xfrm>
            <a:off x="0" y="30163"/>
            <a:ext cx="12192000" cy="695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BDD8A6-DBE5-43BD-B392-CAF4126CD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566" y="2492376"/>
            <a:ext cx="10679952" cy="1260848"/>
          </a:xfrm>
          <a:solidFill>
            <a:srgbClr val="00B0F0"/>
          </a:solidFill>
        </p:spPr>
        <p:txBody>
          <a:bodyPr rtlCol="0" anchor="ctr">
            <a:noAutofit/>
          </a:bodyPr>
          <a:lstStyle/>
          <a:p>
            <a:pPr algn="just">
              <a:defRPr/>
            </a:pPr>
            <a:r>
              <a:rPr lang="en-US" altLang="ja-JP" sz="5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Ⅷ.</a:t>
            </a:r>
            <a:r>
              <a:rPr lang="ja-JP" altLang="en-US" sz="5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</a:t>
            </a:r>
            <a:r>
              <a:rPr lang="ja-JP" altLang="en-US" sz="5400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非言語的コミュニケーション</a:t>
            </a:r>
          </a:p>
        </p:txBody>
      </p:sp>
      <p:sp>
        <p:nvSpPr>
          <p:cNvPr id="55300" name="スライド番号プレースホルダー 4">
            <a:extLst>
              <a:ext uri="{FF2B5EF4-FFF2-40B4-BE49-F238E27FC236}">
                <a16:creationId xmlns:a16="http://schemas.microsoft.com/office/drawing/2014/main" id="{A5AD5976-E572-4824-9015-18A9F3C71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19963" y="6042026"/>
            <a:ext cx="1162050" cy="785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D771C3-C0FC-448B-8F92-D60A9F6751E6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kumimoji="0" lang="en-US" altLang="ja-JP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ベッド が含まれている画像&#10;&#10;自動的に生成された説明">
            <a:extLst>
              <a:ext uri="{FF2B5EF4-FFF2-40B4-BE49-F238E27FC236}">
                <a16:creationId xmlns:a16="http://schemas.microsoft.com/office/drawing/2014/main" id="{4D5B1527-0F41-4912-9D6A-4CF0B0C8B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6322" name="図 2" descr="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4C89CBBB-F488-4367-8988-D7985CC9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90513"/>
            <a:ext cx="84963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AAAE4F15-7AD7-40AE-AC59-51E010DABB4C}"/>
              </a:ext>
            </a:extLst>
          </p:cNvPr>
          <p:cNvSpPr/>
          <p:nvPr/>
        </p:nvSpPr>
        <p:spPr>
          <a:xfrm>
            <a:off x="7681913" y="225426"/>
            <a:ext cx="2698750" cy="1984375"/>
          </a:xfrm>
          <a:prstGeom prst="wedgeEllipseCallout">
            <a:avLst>
              <a:gd name="adj1" fmla="val -80043"/>
              <a:gd name="adj2" fmla="val 5321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声の質</a:t>
            </a: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9D10638B-0104-4B61-B90A-F77CF34D9845}"/>
              </a:ext>
            </a:extLst>
          </p:cNvPr>
          <p:cNvSpPr/>
          <p:nvPr/>
        </p:nvSpPr>
        <p:spPr>
          <a:xfrm>
            <a:off x="4656139" y="4637089"/>
            <a:ext cx="2700337" cy="1984375"/>
          </a:xfrm>
          <a:prstGeom prst="wedgeEllipseCallout">
            <a:avLst>
              <a:gd name="adj1" fmla="val -4787"/>
              <a:gd name="adj2" fmla="val -12851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沈黙</a:t>
            </a:r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1D1E9206-5C70-4886-96C2-D00E395C6D22}"/>
              </a:ext>
            </a:extLst>
          </p:cNvPr>
          <p:cNvSpPr/>
          <p:nvPr/>
        </p:nvSpPr>
        <p:spPr>
          <a:xfrm>
            <a:off x="7800975" y="4360863"/>
            <a:ext cx="2700338" cy="2424112"/>
          </a:xfrm>
          <a:prstGeom prst="wedgeEllipseCallout">
            <a:avLst>
              <a:gd name="adj1" fmla="val -57173"/>
              <a:gd name="adj2" fmla="val -71263"/>
            </a:avLst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身振り</a:t>
            </a:r>
          </a:p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手振り</a:t>
            </a:r>
          </a:p>
        </p:txBody>
      </p:sp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4DCEE197-DA0B-4D58-9AC7-0BE46BDEC6BD}"/>
              </a:ext>
            </a:extLst>
          </p:cNvPr>
          <p:cNvSpPr/>
          <p:nvPr/>
        </p:nvSpPr>
        <p:spPr>
          <a:xfrm>
            <a:off x="1703388" y="4581526"/>
            <a:ext cx="2698750" cy="1984375"/>
          </a:xfrm>
          <a:prstGeom prst="wedgeEllipseCallout">
            <a:avLst>
              <a:gd name="adj1" fmla="val 82163"/>
              <a:gd name="adj2" fmla="val -15830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表情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22E99B4F-6079-4C44-BBFB-0320B2704052}"/>
              </a:ext>
            </a:extLst>
          </p:cNvPr>
          <p:cNvSpPr/>
          <p:nvPr/>
        </p:nvSpPr>
        <p:spPr>
          <a:xfrm>
            <a:off x="1703389" y="301626"/>
            <a:ext cx="2700337" cy="1985963"/>
          </a:xfrm>
          <a:prstGeom prst="wedgeEllipseCallout">
            <a:avLst>
              <a:gd name="adj1" fmla="val 79612"/>
              <a:gd name="adj2" fmla="val 1409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44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視線</a:t>
            </a:r>
          </a:p>
        </p:txBody>
      </p:sp>
      <p:sp>
        <p:nvSpPr>
          <p:cNvPr id="56328" name="スライド番号プレースホルダー 1">
            <a:extLst>
              <a:ext uri="{FF2B5EF4-FFF2-40B4-BE49-F238E27FC236}">
                <a16:creationId xmlns:a16="http://schemas.microsoft.com/office/drawing/2014/main" id="{87DE9DBB-147D-4850-AF72-418AD3496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45269" y="6139672"/>
            <a:ext cx="944563" cy="52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86A741-EB45-4898-9F44-E3214130226B}" type="slidenum">
              <a:rPr kumimoji="0" lang="en-US" altLang="ja-JP" sz="32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kumimoji="0" lang="en-US" altLang="ja-JP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>
            <a:extLst>
              <a:ext uri="{FF2B5EF4-FFF2-40B4-BE49-F238E27FC236}">
                <a16:creationId xmlns:a16="http://schemas.microsoft.com/office/drawing/2014/main" id="{9A78BF43-2ADB-4AE3-A15D-38EFD0895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13847"/>
          <a:stretch>
            <a:fillRect/>
          </a:stretch>
        </p:blipFill>
        <p:spPr bwMode="auto">
          <a:xfrm>
            <a:off x="-91440" y="1"/>
            <a:ext cx="1228344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スライド番号プレースホルダー 5">
            <a:extLst>
              <a:ext uri="{FF2B5EF4-FFF2-40B4-BE49-F238E27FC236}">
                <a16:creationId xmlns:a16="http://schemas.microsoft.com/office/drawing/2014/main" id="{5400655D-408D-4340-9083-0EA74C160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391401" y="6042026"/>
            <a:ext cx="1090613" cy="62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071536-61AB-401E-8261-A34C1812EB10}" type="slidenum">
              <a:rPr kumimoji="0" lang="en-US" altLang="ja-JP" sz="400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kumimoji="0" lang="en-US" altLang="ja-JP" sz="4000">
              <a:solidFill>
                <a:schemeClr val="accent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0AAB699-B71F-4E46-A609-3DFEDA9E1479}"/>
              </a:ext>
            </a:extLst>
          </p:cNvPr>
          <p:cNvSpPr txBox="1">
            <a:spLocks/>
          </p:cNvSpPr>
          <p:nvPr/>
        </p:nvSpPr>
        <p:spPr bwMode="auto">
          <a:xfrm>
            <a:off x="1432561" y="2492376"/>
            <a:ext cx="8679179" cy="12070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>
            <a:norm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Ⅸ.</a:t>
            </a:r>
            <a:r>
              <a:rPr lang="ja-JP" altLang="en-US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使いたいフレーズ</a:t>
            </a:r>
            <a:endParaRPr lang="ja-JP" altLang="en-US" sz="4900" dirty="0">
              <a:solidFill>
                <a:schemeClr val="bg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plding hands : ãã¯ãã«ã¢ã¼ã">
            <a:extLst>
              <a:ext uri="{FF2B5EF4-FFF2-40B4-BE49-F238E27FC236}">
                <a16:creationId xmlns:a16="http://schemas.microsoft.com/office/drawing/2014/main" id="{A0F9B3BC-CC02-479A-8A0D-9A962FB8B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2861" r="21584"/>
          <a:stretch/>
        </p:blipFill>
        <p:spPr bwMode="auto">
          <a:xfrm>
            <a:off x="0" y="10"/>
            <a:ext cx="11982567" cy="6857990"/>
          </a:xfrm>
          <a:prstGeom prst="rect">
            <a:avLst/>
          </a:prstGeom>
          <a:noFill/>
        </p:spPr>
      </p:pic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98CBB5-383C-4DB2-8B57-3B8572DD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8291" y="383549"/>
            <a:ext cx="11840451" cy="6675260"/>
          </a:xfrm>
        </p:spPr>
        <p:txBody>
          <a:bodyPr vert="horz"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</a:t>
            </a:r>
            <a:r>
              <a:rPr lang="ja-JP" altLang="ja-JP" sz="60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この問題の解決策は二つ、</a:t>
            </a:r>
            <a:endParaRPr lang="ja-JP" altLang="en-US" sz="60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ja-JP" altLang="en-US" sz="6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支店長の</a:t>
            </a:r>
            <a:r>
              <a:rPr lang="ja-JP" altLang="ja-JP" sz="60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任期を長くするか</a:t>
            </a:r>
            <a:endParaRPr lang="ja-JP" altLang="en-US" sz="6000" dirty="0">
              <a:solidFill>
                <a:srgbClr val="0070C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4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  <a:defRPr/>
            </a:pPr>
            <a:r>
              <a:rPr lang="ja-JP" altLang="en-US" sz="6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　  </a:t>
            </a:r>
            <a:r>
              <a:rPr lang="ja-JP" altLang="ja-JP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新支店長たちにリーダーシッ</a:t>
            </a:r>
            <a:endParaRPr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ja-JP" altLang="ja-JP" sz="6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プを身につけてもらうかです</a:t>
            </a:r>
            <a:endParaRPr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endParaRPr lang="ja-JP" altLang="en-US" sz="60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en-US" altLang="ja-JP" sz="5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sz="5200" u="sng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２００８年開催のリネット</a:t>
            </a:r>
            <a:r>
              <a:rPr lang="en-US" altLang="ja-JP" sz="5200" u="sng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lang="ja-JP" altLang="en-US" sz="5200" u="sng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本部委員長による</a:t>
            </a:r>
          </a:p>
          <a:p>
            <a:pPr marL="0" indent="0">
              <a:buNone/>
              <a:defRPr/>
            </a:pPr>
            <a:r>
              <a:rPr lang="ja-JP" altLang="en-US" sz="5200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lang="ja-JP" altLang="en-US" sz="5200" u="sng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のファシリテーター研修での出だしのお話です。</a:t>
            </a:r>
            <a:endParaRPr lang="ja-JP" altLang="ja-JP" sz="5200" u="sng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rgbClr val="002060"/>
                </a:solidFill>
              </a:rPr>
              <a:t>　</a:t>
            </a:r>
          </a:p>
        </p:txBody>
      </p:sp>
      <p:sp>
        <p:nvSpPr>
          <p:cNvPr id="2" name="七角形 1">
            <a:extLst>
              <a:ext uri="{FF2B5EF4-FFF2-40B4-BE49-F238E27FC236}">
                <a16:creationId xmlns:a16="http://schemas.microsoft.com/office/drawing/2014/main" id="{0CFE6FDA-5C47-4A57-BA18-20D510CBF76C}"/>
              </a:ext>
            </a:extLst>
          </p:cNvPr>
          <p:cNvSpPr/>
          <p:nvPr/>
        </p:nvSpPr>
        <p:spPr>
          <a:xfrm>
            <a:off x="961351" y="1528507"/>
            <a:ext cx="936625" cy="93662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endParaRPr lang="ja-JP" altLang="en-US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七角形 4">
            <a:extLst>
              <a:ext uri="{FF2B5EF4-FFF2-40B4-BE49-F238E27FC236}">
                <a16:creationId xmlns:a16="http://schemas.microsoft.com/office/drawing/2014/main" id="{B5F2AE4D-436F-446E-ACFE-00DC0CB8A41E}"/>
              </a:ext>
            </a:extLst>
          </p:cNvPr>
          <p:cNvSpPr/>
          <p:nvPr/>
        </p:nvSpPr>
        <p:spPr>
          <a:xfrm>
            <a:off x="1003187" y="2960687"/>
            <a:ext cx="936625" cy="936625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endParaRPr lang="ja-JP" altLang="en-US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, ベッド が含まれている画像&#10;&#10;自動的に生成された説明">
            <a:extLst>
              <a:ext uri="{FF2B5EF4-FFF2-40B4-BE49-F238E27FC236}">
                <a16:creationId xmlns:a16="http://schemas.microsoft.com/office/drawing/2014/main" id="{A906C4CB-6585-43CD-9E81-9DE79D4DB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2114"/>
          </a:xfrm>
          <a:prstGeom prst="rect">
            <a:avLst/>
          </a:prstGeom>
        </p:spPr>
      </p:pic>
      <p:pic>
        <p:nvPicPr>
          <p:cNvPr id="59394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2921941-5D6E-401D-A7A4-AF9254F8C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70" y="198437"/>
            <a:ext cx="77216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スライド番号プレースホルダー 1">
            <a:extLst>
              <a:ext uri="{FF2B5EF4-FFF2-40B4-BE49-F238E27FC236}">
                <a16:creationId xmlns:a16="http://schemas.microsoft.com/office/drawing/2014/main" id="{19F804BD-0E8E-4CA3-9022-FBCB4C832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83113" y="6151564"/>
            <a:ext cx="1090612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umimoji="1"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304442-4061-4F48-8561-60E6B5504F68}" type="slidenum">
              <a:rPr kumimoji="0" lang="en-US" altLang="ja-JP" sz="3200">
                <a:solidFill>
                  <a:srgbClr val="0070C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kumimoji="0" lang="en-US" altLang="ja-JP" sz="3200" dirty="0">
              <a:solidFill>
                <a:srgbClr val="0070C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1C057B2F-47A6-4FB4-8542-AC80764AC3F0}"/>
              </a:ext>
            </a:extLst>
          </p:cNvPr>
          <p:cNvSpPr/>
          <p:nvPr/>
        </p:nvSpPr>
        <p:spPr>
          <a:xfrm>
            <a:off x="648493" y="198437"/>
            <a:ext cx="3373438" cy="1949450"/>
          </a:xfrm>
          <a:prstGeom prst="wedgeRoundRectCallout">
            <a:avLst>
              <a:gd name="adj1" fmla="val 70013"/>
              <a:gd name="adj2" fmla="val -1184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復唱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発言後</a:t>
            </a:r>
            <a:endParaRPr kumimoji="1" lang="en-US" altLang="ja-JP" sz="2400" dirty="0">
              <a:solidFill>
                <a:srgbClr val="FF0000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：発言をそのまま繰り返して共有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「なるほど・・・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ですね。」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A13E4C0-BDDA-43C7-A98A-B79DEF8299EA}"/>
              </a:ext>
            </a:extLst>
          </p:cNvPr>
          <p:cNvSpPr/>
          <p:nvPr/>
        </p:nvSpPr>
        <p:spPr>
          <a:xfrm>
            <a:off x="739775" y="2349500"/>
            <a:ext cx="3373438" cy="2122488"/>
          </a:xfrm>
          <a:prstGeom prst="wedgeRoundRectCallout">
            <a:avLst>
              <a:gd name="adj1" fmla="val 73101"/>
              <a:gd name="adj2" fmla="val -3088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kumimoji="1" lang="ja-JP" altLang="en-US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要約</a:t>
            </a:r>
            <a:r>
              <a:rPr kumimoji="1" lang="en-US" altLang="ja-JP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：発言の核心を明確にして確認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「それは・・・と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いうことですね。」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C4A17D86-C1D2-4845-86BC-D8E3993151D9}"/>
              </a:ext>
            </a:extLst>
          </p:cNvPr>
          <p:cNvSpPr/>
          <p:nvPr/>
        </p:nvSpPr>
        <p:spPr>
          <a:xfrm>
            <a:off x="787083" y="4633913"/>
            <a:ext cx="3448050" cy="2166938"/>
          </a:xfrm>
          <a:prstGeom prst="wedgeRoundRectCallout">
            <a:avLst>
              <a:gd name="adj1" fmla="val 69509"/>
              <a:gd name="adj2" fmla="val -58443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明確化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：曖昧な言葉は明確な言葉にさせる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「具体時には、どんなことでしょうか？」</a:t>
            </a: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92588F33-C6BB-4069-9E65-B40800A57AC3}"/>
              </a:ext>
            </a:extLst>
          </p:cNvPr>
          <p:cNvSpPr/>
          <p:nvPr/>
        </p:nvSpPr>
        <p:spPr>
          <a:xfrm>
            <a:off x="7898606" y="3429001"/>
            <a:ext cx="3874293" cy="3313113"/>
          </a:xfrm>
          <a:prstGeom prst="wedgeRoundRectCallout">
            <a:avLst>
              <a:gd name="adj1" fmla="val -67746"/>
              <a:gd name="adj2" fmla="val -515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転換</a:t>
            </a:r>
            <a:r>
              <a:rPr kumimoji="1" lang="en-US" altLang="ja-JP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質問に対して</a:t>
            </a:r>
            <a:endParaRPr kumimoji="1" lang="en-US" altLang="ja-JP" sz="2400" dirty="0">
              <a:solidFill>
                <a:srgbClr val="FF0000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：質問ではなく意見を言わせる。かつ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全員に参加させる。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「あなたはどう考えていますか？」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「どなたか、これについて意見がありますか？」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D46DDE9B-2BA0-4FE8-B0EF-654055A4683E}"/>
              </a:ext>
            </a:extLst>
          </p:cNvPr>
          <p:cNvSpPr/>
          <p:nvPr/>
        </p:nvSpPr>
        <p:spPr>
          <a:xfrm>
            <a:off x="7898607" y="115886"/>
            <a:ext cx="3874292" cy="3095625"/>
          </a:xfrm>
          <a:prstGeom prst="wedgeRoundRectCallout">
            <a:avLst>
              <a:gd name="adj1" fmla="val -62263"/>
              <a:gd name="adj2" fmla="val 3549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(</a:t>
            </a:r>
            <a:r>
              <a:rPr kumimoji="1" lang="ja-JP" altLang="en-US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リフレーミング</a:t>
            </a:r>
            <a:r>
              <a:rPr kumimoji="1" lang="en-US" altLang="ja-JP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)</a:t>
            </a:r>
            <a:endParaRPr kumimoji="1" lang="ja-JP" altLang="en-US" sz="2400" dirty="0">
              <a:solidFill>
                <a:schemeClr val="tx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>
              <a:defRPr/>
            </a:pPr>
            <a:r>
              <a:rPr kumimoji="1" lang="ja-JP" altLang="en-US" sz="2400" dirty="0">
                <a:solidFill>
                  <a:schemeClr val="tx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否定的後ろ向き発言後</a:t>
            </a:r>
            <a:endParaRPr kumimoji="1" lang="en-US" altLang="ja-JP" sz="2400" dirty="0">
              <a:solidFill>
                <a:schemeClr val="tx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：発言をネガティブからポジティブな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00206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枠組みに言い換える</a:t>
            </a:r>
          </a:p>
          <a:p>
            <a:pPr algn="ctr">
              <a:defRPr/>
            </a:pPr>
            <a:r>
              <a:rPr kumimoji="1" lang="ja-JP" altLang="en-US" sz="2400" dirty="0">
                <a:solidFill>
                  <a:srgbClr val="C0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「それは別の視点で見たら・・・ということですよね。」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plding hands : ãã¯ãã«ã¢ã¼ã">
            <a:extLst>
              <a:ext uri="{FF2B5EF4-FFF2-40B4-BE49-F238E27FC236}">
                <a16:creationId xmlns:a16="http://schemas.microsoft.com/office/drawing/2014/main" id="{A7DF38DA-0B9E-48C0-BAF2-5019DDB81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2861" r="21584"/>
          <a:stretch/>
        </p:blipFill>
        <p:spPr bwMode="auto">
          <a:xfrm>
            <a:off x="134636" y="61453"/>
            <a:ext cx="11702076" cy="6857990"/>
          </a:xfrm>
          <a:prstGeom prst="rect">
            <a:avLst/>
          </a:prstGeom>
          <a:noFill/>
        </p:spPr>
      </p:pic>
      <p:sp>
        <p:nvSpPr>
          <p:cNvPr id="12291" name="タイトル 1">
            <a:extLst>
              <a:ext uri="{FF2B5EF4-FFF2-40B4-BE49-F238E27FC236}">
                <a16:creationId xmlns:a16="http://schemas.microsoft.com/office/drawing/2014/main" id="{6581699F-BEB9-4C80-97E0-7FD7DA3FA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0248" y="403312"/>
            <a:ext cx="7550851" cy="1325563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6000" u="sng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ロータリークラブ定款</a:t>
            </a:r>
          </a:p>
        </p:txBody>
      </p:sp>
      <p:sp>
        <p:nvSpPr>
          <p:cNvPr id="12292" name="縦書きテキスト プレースホルダー 2">
            <a:extLst>
              <a:ext uri="{FF2B5EF4-FFF2-40B4-BE49-F238E27FC236}">
                <a16:creationId xmlns:a16="http://schemas.microsoft.com/office/drawing/2014/main" id="{C19DE111-5659-460D-BC19-7C396F90A73F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1391235" y="1922463"/>
            <a:ext cx="10058400" cy="4525962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</a:t>
            </a:r>
            <a:r>
              <a:rPr lang="en-US" altLang="ja-JP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lang="ja-JP" altLang="en-US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条　</a:t>
            </a:r>
          </a:p>
          <a:p>
            <a:pPr marL="0" indent="0">
              <a:buNone/>
            </a:pPr>
            <a:r>
              <a:rPr lang="ja-JP" altLang="en-US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理事および役員及び委員会</a:t>
            </a:r>
          </a:p>
          <a:p>
            <a:pPr marL="0" indent="0">
              <a:buNone/>
            </a:pPr>
            <a:r>
              <a:rPr lang="ja-JP" altLang="en-US" sz="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</a:pPr>
            <a:r>
              <a:rPr lang="ja-JP" altLang="en-US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第</a:t>
            </a:r>
            <a:r>
              <a:rPr lang="en-US" altLang="ja-JP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節ー役員の選挙</a:t>
            </a:r>
          </a:p>
          <a:p>
            <a:pPr marL="0" indent="0">
              <a:buNone/>
            </a:pPr>
            <a:r>
              <a:rPr lang="ja-JP" altLang="en-US" sz="13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</a:pPr>
            <a:r>
              <a:rPr lang="ja-JP" altLang="en-US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b)</a:t>
            </a:r>
            <a:r>
              <a:rPr lang="ja-JP" altLang="en-US" sz="4800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会長の任期</a:t>
            </a:r>
          </a:p>
          <a:p>
            <a:pPr marL="0" indent="0">
              <a:buNone/>
            </a:pPr>
            <a:r>
              <a:rPr lang="ja-JP" altLang="en-US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en-US" altLang="ja-JP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lang="ja-JP" altLang="en-US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en-US" altLang="ja-JP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sz="48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日に就任し、</a:t>
            </a:r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一年間</a:t>
            </a:r>
          </a:p>
          <a:p>
            <a:pPr marL="0" indent="0" algn="ctr">
              <a:buNone/>
            </a:pPr>
            <a:endParaRPr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293" name="図 2" descr="ロゴ&#10;&#10;自動的に生成された説明">
            <a:extLst>
              <a:ext uri="{FF2B5EF4-FFF2-40B4-BE49-F238E27FC236}">
                <a16:creationId xmlns:a16="http://schemas.microsoft.com/office/drawing/2014/main" id="{1C21E7B8-129F-4CDF-9211-B0D912EE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26" y="485861"/>
            <a:ext cx="1158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図プレースホルダー 9" descr="ロゴ&#10;&#10;自動的に生成された説明">
            <a:extLst>
              <a:ext uri="{FF2B5EF4-FFF2-40B4-BE49-F238E27FC236}">
                <a16:creationId xmlns:a16="http://schemas.microsoft.com/office/drawing/2014/main" id="{309FA2F5-7FC4-4BC4-AE06-AB1C8701A7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plding hands : ãã¯ãã«ã¢ã¼ã">
            <a:extLst>
              <a:ext uri="{FF2B5EF4-FFF2-40B4-BE49-F238E27FC236}">
                <a16:creationId xmlns:a16="http://schemas.microsoft.com/office/drawing/2014/main" id="{0CDF8ABF-671B-4182-843A-DFEC76160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22861" r="21584"/>
          <a:stretch/>
        </p:blipFill>
        <p:spPr bwMode="auto">
          <a:xfrm>
            <a:off x="0" y="0"/>
            <a:ext cx="12192000" cy="6857990"/>
          </a:xfrm>
          <a:prstGeom prst="rect">
            <a:avLst/>
          </a:prstGeom>
          <a:noFill/>
        </p:spPr>
      </p:pic>
      <p:sp>
        <p:nvSpPr>
          <p:cNvPr id="14338" name="タイトル 1">
            <a:extLst>
              <a:ext uri="{FF2B5EF4-FFF2-40B4-BE49-F238E27FC236}">
                <a16:creationId xmlns:a16="http://schemas.microsoft.com/office/drawing/2014/main" id="{E7A6B324-D11A-4F14-9B56-A7F3C1BAE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157" y="365126"/>
            <a:ext cx="10417428" cy="1325563"/>
          </a:xfrm>
        </p:spPr>
        <p:txBody>
          <a:bodyPr>
            <a:noAutofit/>
          </a:bodyPr>
          <a:lstStyle/>
          <a:p>
            <a:r>
              <a:rPr lang="ja-JP" altLang="ja-JP" sz="5400" u="sng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ビチャイ・ラタクル元ＲＩ会長の言葉</a:t>
            </a:r>
            <a:endParaRPr lang="ja-JP" altLang="en-US" sz="5400" u="sng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339" name="縦書きテキスト プレースホルダー 2">
            <a:extLst>
              <a:ext uri="{FF2B5EF4-FFF2-40B4-BE49-F238E27FC236}">
                <a16:creationId xmlns:a16="http://schemas.microsoft.com/office/drawing/2014/main" id="{78C4819D-FB7F-40C1-B54D-9E00FEDCE85F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1178061" y="1916114"/>
            <a:ext cx="9800349" cy="4351337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ja-JP" altLang="ja-JP" sz="4800" b="1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ロータリーのリーダーは変わりますが、</a:t>
            </a:r>
            <a:endParaRPr lang="ja-JP" altLang="en-US" sz="4800" b="1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</a:p>
          <a:p>
            <a:pPr marL="0" indent="0">
              <a:buNone/>
            </a:pPr>
            <a:r>
              <a:rPr lang="ja-JP" altLang="ja-JP" sz="48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ロータリーのリーダーシップは</a:t>
            </a:r>
            <a:endParaRPr lang="ja-JP" altLang="en-US" sz="4800" b="1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ja-JP" sz="48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変わることなく</a:t>
            </a:r>
            <a:endParaRPr lang="ja-JP" altLang="en-US" sz="4800" b="1" dirty="0"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ja-JP" sz="4800" b="1" dirty="0"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継承されていかなければなりません。</a:t>
            </a:r>
            <a:r>
              <a:rPr lang="ja-JP" altLang="en-US" sz="4800" b="1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endParaRPr lang="ja-JP" altLang="ja-JP" sz="4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ja-JP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2552</Words>
  <Application>Microsoft Office PowerPoint</Application>
  <PresentationFormat>ワイド画面</PresentationFormat>
  <Paragraphs>610</Paragraphs>
  <Slides>60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77" baseType="lpstr">
      <vt:lpstr>HGPｺﾞｼｯｸE</vt:lpstr>
      <vt:lpstr>HGPSoeiKakugothicUB</vt:lpstr>
      <vt:lpstr>HGPSoeiKakugothicUB</vt:lpstr>
      <vt:lpstr>HGP創英角ﾎﾟｯﾌﾟ体</vt:lpstr>
      <vt:lpstr>HGP明朝E</vt:lpstr>
      <vt:lpstr>HGS創英角ｺﾞｼｯｸUB</vt:lpstr>
      <vt:lpstr>HG行書体</vt:lpstr>
      <vt:lpstr>HG創英角ﾎﾟｯﾌﾟ体</vt:lpstr>
      <vt:lpstr>Meiryo UI</vt:lpstr>
      <vt:lpstr>ＭＳ Ｐゴシック</vt:lpstr>
      <vt:lpstr>游ゴシック</vt:lpstr>
      <vt:lpstr>游ゴシック Light</vt:lpstr>
      <vt:lpstr>Arial</vt:lpstr>
      <vt:lpstr>Calibri</vt:lpstr>
      <vt:lpstr>Trebuchet MS</vt:lpstr>
      <vt:lpstr>Wingdings 3</vt:lpstr>
      <vt:lpstr>Office テーマ</vt:lpstr>
      <vt:lpstr>PowerPoint プレゼンテーション</vt:lpstr>
      <vt:lpstr>　　目次                                    　　　　(スライドナンバー)  　  Ⅰ      RLIって何？ 　　　　　　　　　　　　3　　       Ⅱ　　ファシリテーションとは　　             13 　　Ⅲ　　ファシリテーターとは                      23 　　Ⅳ　　標準的な進行スタイル                      32 　　Ⅴ　　セッションの組立てとスキル             41 　　Ⅵ　　身に着けたい効果的なスキル             49 　　Ⅶ　　セッションでの具体的な留意事項       53 　　Ⅷ　　非言語的コミュニケーション             57 　　Ⅸ　　使いたいフレーズ　                         59 　　    (参考文献) 　　RI2020年国際協議会「研修チームのための進行の手引き」     堀　公俊「ファシリテーター入門」     Insource講座　「ファシリテーション」  その他 　　　2021/7バージョン </vt:lpstr>
      <vt:lpstr>Ⅰ:　 R L I っ て 何 ？</vt:lpstr>
      <vt:lpstr>PowerPoint プレゼンテーション</vt:lpstr>
      <vt:lpstr>PowerPoint プレゼンテーション</vt:lpstr>
      <vt:lpstr>PowerPoint プレゼンテーション</vt:lpstr>
      <vt:lpstr>　ロータリークラブ定款</vt:lpstr>
      <vt:lpstr>PowerPoint プレゼンテーション</vt:lpstr>
      <vt:lpstr>ビチャイ・ラタクル元ＲＩ会長の言葉</vt:lpstr>
      <vt:lpstr>　Ｒ　Ｌ　Ｉ　と　は</vt:lpstr>
      <vt:lpstr>RLIの目指す成果</vt:lpstr>
      <vt:lpstr>PowerPoint プレゼンテーション</vt:lpstr>
      <vt:lpstr>  Ⅱ: ファシリテーションとは</vt:lpstr>
      <vt:lpstr>RLIの研修スタイルは 　　　　　　ファシリテーション</vt:lpstr>
      <vt:lpstr>PowerPoint プレゼンテーション</vt:lpstr>
      <vt:lpstr>日本のファシリテーションの現状</vt:lpstr>
      <vt:lpstr>アメリカでのファシリテーションの歴史①</vt:lpstr>
      <vt:lpstr>アメリカでのファシリテーションの歴史②</vt:lpstr>
      <vt:lpstr>問題解決と合意形成の在り方</vt:lpstr>
      <vt:lpstr>　　ティーチングとコーチング</vt:lpstr>
      <vt:lpstr>　　コーチングとファシリテーション</vt:lpstr>
      <vt:lpstr>ファシリテーションの効果</vt:lpstr>
      <vt:lpstr>Ⅲ. ファシリテーターとは</vt:lpstr>
      <vt:lpstr>他のリーダーとの違い </vt:lpstr>
      <vt:lpstr>ファシリテーターは進行役</vt:lpstr>
      <vt:lpstr>つまり　ファシリテーターとは</vt:lpstr>
      <vt:lpstr>だから 課題解決の当事者でなくていい</vt:lpstr>
      <vt:lpstr>ファシリテーターの仕事</vt:lpstr>
      <vt:lpstr>ファシリテーターの基本姿勢</vt:lpstr>
      <vt:lpstr>　話す割合の目途</vt:lpstr>
      <vt:lpstr>　ファシリテーターの最重要点</vt:lpstr>
      <vt:lpstr>Ⅳ.　標準的な進行スタイル</vt:lpstr>
      <vt:lpstr>基本的なセッションの進め方 </vt:lpstr>
      <vt:lpstr>PowerPoint プレゼンテーション</vt:lpstr>
      <vt:lpstr> ホワイトボードの活用 </vt:lpstr>
      <vt:lpstr>めざす討論の形</vt:lpstr>
      <vt:lpstr>PowerPoint プレゼンテーション</vt:lpstr>
      <vt:lpstr>       大人の学習者の特性</vt:lpstr>
      <vt:lpstr>参加者の心構え</vt:lpstr>
      <vt:lpstr>PowerPoint プレゼンテーション</vt:lpstr>
      <vt:lpstr>Ⅴ.セッションの組み立てとスキル</vt:lpstr>
      <vt:lpstr>セッション全体の 組み立てステップ　    ファシリテーターに求められるスキル  </vt:lpstr>
      <vt:lpstr>PowerPoint プレゼンテーション</vt:lpstr>
      <vt:lpstr>　　　①　  場のデザイン 　　　　のスキル 　 ～場をつくり、つなげる</vt:lpstr>
      <vt:lpstr>　　②  対人関係 　　　　のスキル 　　   ～受け止め、引き出す　</vt:lpstr>
      <vt:lpstr>　③  　構造化のスキル 　　  ～かみ合わせ、 整理する</vt:lpstr>
      <vt:lpstr> ④　  合意形成のスキル 　　  ～まとめて、分かち合う </vt:lpstr>
      <vt:lpstr>  </vt:lpstr>
      <vt:lpstr>Ⅵ.　身に着けたい効果的なスキル</vt:lpstr>
      <vt:lpstr>PowerPoint プレゼンテーション</vt:lpstr>
      <vt:lpstr>PowerPoint プレゼンテーション</vt:lpstr>
      <vt:lpstr>PowerPoint プレゼンテーション</vt:lpstr>
      <vt:lpstr>Ⅶ.　セッションでの具体的な留意事項</vt:lpstr>
      <vt:lpstr>PowerPoint プレゼンテーション</vt:lpstr>
      <vt:lpstr>PowerPoint プレゼンテーション</vt:lpstr>
      <vt:lpstr>PowerPoint プレゼンテーション</vt:lpstr>
      <vt:lpstr>Ⅷ.　非言語的コミュニケーション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山崎 淳一</dc:creator>
  <cp:lastModifiedBy>猿渡 昌盛</cp:lastModifiedBy>
  <cp:revision>16</cp:revision>
  <dcterms:created xsi:type="dcterms:W3CDTF">2021-10-18T07:06:56Z</dcterms:created>
  <dcterms:modified xsi:type="dcterms:W3CDTF">2021-12-10T02:33:31Z</dcterms:modified>
</cp:coreProperties>
</file>